
<file path=[Content_Types].xml><?xml version="1.0" encoding="utf-8"?>
<Types xmlns="http://schemas.openxmlformats.org/package/2006/content-types">
  <Default ContentType="image/jpeg" Extension="jpg"/>
  <Default ContentType="application/xml" Extension="xml"/>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sr-Cyrl-R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Google Shape;132;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 name="Google Shape;133;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 name="Shape 137"/>
        <p:cNvGrpSpPr/>
        <p:nvPr/>
      </p:nvGrpSpPr>
      <p:grpSpPr>
        <a:xfrm>
          <a:off x="0" y="0"/>
          <a:ext cx="0" cy="0"/>
          <a:chOff x="0" y="0"/>
          <a:chExt cx="0" cy="0"/>
        </a:xfrm>
      </p:grpSpPr>
      <p:sp>
        <p:nvSpPr>
          <p:cNvPr id="138" name="Google Shape;138;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 name="Google Shape;139;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 name="Shape 143"/>
        <p:cNvGrpSpPr/>
        <p:nvPr/>
      </p:nvGrpSpPr>
      <p:grpSpPr>
        <a:xfrm>
          <a:off x="0" y="0"/>
          <a:ext cx="0" cy="0"/>
          <a:chOff x="0" y="0"/>
          <a:chExt cx="0" cy="0"/>
        </a:xfrm>
      </p:grpSpPr>
      <p:sp>
        <p:nvSpPr>
          <p:cNvPr id="144" name="Google Shape;144;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 name="Google Shape;145;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p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 name="Google Shape;151;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Google Shape;156;p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 name="Google Shape;157;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 name="Shape 162"/>
        <p:cNvGrpSpPr/>
        <p:nvPr/>
      </p:nvGrpSpPr>
      <p:grpSpPr>
        <a:xfrm>
          <a:off x="0" y="0"/>
          <a:ext cx="0" cy="0"/>
          <a:chOff x="0" y="0"/>
          <a:chExt cx="0" cy="0"/>
        </a:xfrm>
      </p:grpSpPr>
      <p:sp>
        <p:nvSpPr>
          <p:cNvPr id="163" name="Google Shape;163;p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 name="Google Shape;164;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p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 name="Google Shape;170;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Google Shape;176;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 name="Google Shape;177;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8" name="Google Shape;178;p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r-Cyrl-R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Google Shape;183;p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4" name="Google Shape;184;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 name="Shape 188"/>
        <p:cNvGrpSpPr/>
        <p:nvPr/>
      </p:nvGrpSpPr>
      <p:grpSpPr>
        <a:xfrm>
          <a:off x="0" y="0"/>
          <a:ext cx="0" cy="0"/>
          <a:chOff x="0" y="0"/>
          <a:chExt cx="0" cy="0"/>
        </a:xfrm>
      </p:grpSpPr>
      <p:sp>
        <p:nvSpPr>
          <p:cNvPr id="189" name="Google Shape;189;p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0" name="Google Shape;190;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 name="Shape 89"/>
        <p:cNvGrpSpPr/>
        <p:nvPr/>
      </p:nvGrpSpPr>
      <p:grpSpPr>
        <a:xfrm>
          <a:off x="0" y="0"/>
          <a:ext cx="0" cy="0"/>
          <a:chOff x="0" y="0"/>
          <a:chExt cx="0" cy="0"/>
        </a:xfrm>
      </p:grpSpPr>
      <p:sp>
        <p:nvSpPr>
          <p:cNvPr id="90" name="Google Shape;90;p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 name="Google Shape;91;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 name="Shape 194"/>
        <p:cNvGrpSpPr/>
        <p:nvPr/>
      </p:nvGrpSpPr>
      <p:grpSpPr>
        <a:xfrm>
          <a:off x="0" y="0"/>
          <a:ext cx="0" cy="0"/>
          <a:chOff x="0" y="0"/>
          <a:chExt cx="0" cy="0"/>
        </a:xfrm>
      </p:grpSpPr>
      <p:sp>
        <p:nvSpPr>
          <p:cNvPr id="195" name="Google Shape;195;p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6" name="Google Shape;196;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Google Shape;201;p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 name="Google Shape;202;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Google Shape;207;p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8" name="Google Shape;208;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Google Shape;213;p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4" name="Google Shape;214;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 name="Shape 218"/>
        <p:cNvGrpSpPr/>
        <p:nvPr/>
      </p:nvGrpSpPr>
      <p:grpSpPr>
        <a:xfrm>
          <a:off x="0" y="0"/>
          <a:ext cx="0" cy="0"/>
          <a:chOff x="0" y="0"/>
          <a:chExt cx="0" cy="0"/>
        </a:xfrm>
      </p:grpSpPr>
      <p:sp>
        <p:nvSpPr>
          <p:cNvPr id="219" name="Google Shape;219;p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0" name="Google Shape;220;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Google Shape;225;p2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6" name="Google Shape;226;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 name="Shape 230"/>
        <p:cNvGrpSpPr/>
        <p:nvPr/>
      </p:nvGrpSpPr>
      <p:grpSpPr>
        <a:xfrm>
          <a:off x="0" y="0"/>
          <a:ext cx="0" cy="0"/>
          <a:chOff x="0" y="0"/>
          <a:chExt cx="0" cy="0"/>
        </a:xfrm>
      </p:grpSpPr>
      <p:sp>
        <p:nvSpPr>
          <p:cNvPr id="231" name="Google Shape;231;p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2" name="Google Shape;232;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 name="Shape 236"/>
        <p:cNvGrpSpPr/>
        <p:nvPr/>
      </p:nvGrpSpPr>
      <p:grpSpPr>
        <a:xfrm>
          <a:off x="0" y="0"/>
          <a:ext cx="0" cy="0"/>
          <a:chOff x="0" y="0"/>
          <a:chExt cx="0" cy="0"/>
        </a:xfrm>
      </p:grpSpPr>
      <p:sp>
        <p:nvSpPr>
          <p:cNvPr id="237" name="Google Shape;237;p2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8" name="Google Shape;238;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Google Shape;243;p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4" name="Google Shape;244;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 name="Shape 248"/>
        <p:cNvGrpSpPr/>
        <p:nvPr/>
      </p:nvGrpSpPr>
      <p:grpSpPr>
        <a:xfrm>
          <a:off x="0" y="0"/>
          <a:ext cx="0" cy="0"/>
          <a:chOff x="0" y="0"/>
          <a:chExt cx="0" cy="0"/>
        </a:xfrm>
      </p:grpSpPr>
      <p:sp>
        <p:nvSpPr>
          <p:cNvPr id="249" name="Google Shape;249;p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0" name="Google Shape;250;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 name="Shape 94"/>
        <p:cNvGrpSpPr/>
        <p:nvPr/>
      </p:nvGrpSpPr>
      <p:grpSpPr>
        <a:xfrm>
          <a:off x="0" y="0"/>
          <a:ext cx="0" cy="0"/>
          <a:chOff x="0" y="0"/>
          <a:chExt cx="0" cy="0"/>
        </a:xfrm>
      </p:grpSpPr>
      <p:sp>
        <p:nvSpPr>
          <p:cNvPr id="95" name="Google Shape;95;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 name="Google Shape;96;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Google Shape;255;p3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6" name="Google Shape;256;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 name="Shape 260"/>
        <p:cNvGrpSpPr/>
        <p:nvPr/>
      </p:nvGrpSpPr>
      <p:grpSpPr>
        <a:xfrm>
          <a:off x="0" y="0"/>
          <a:ext cx="0" cy="0"/>
          <a:chOff x="0" y="0"/>
          <a:chExt cx="0" cy="0"/>
        </a:xfrm>
      </p:grpSpPr>
      <p:sp>
        <p:nvSpPr>
          <p:cNvPr id="261" name="Google Shape;261;p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2" name="Google Shape;262;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Google Shape;268;p3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 name="Google Shape;269;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4" name="Shape 274"/>
        <p:cNvGrpSpPr/>
        <p:nvPr/>
      </p:nvGrpSpPr>
      <p:grpSpPr>
        <a:xfrm>
          <a:off x="0" y="0"/>
          <a:ext cx="0" cy="0"/>
          <a:chOff x="0" y="0"/>
          <a:chExt cx="0" cy="0"/>
        </a:xfrm>
      </p:grpSpPr>
      <p:sp>
        <p:nvSpPr>
          <p:cNvPr id="275" name="Google Shape;275;p3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6" name="Google Shape;276;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 name="Shape 279"/>
        <p:cNvGrpSpPr/>
        <p:nvPr/>
      </p:nvGrpSpPr>
      <p:grpSpPr>
        <a:xfrm>
          <a:off x="0" y="0"/>
          <a:ext cx="0" cy="0"/>
          <a:chOff x="0" y="0"/>
          <a:chExt cx="0" cy="0"/>
        </a:xfrm>
      </p:grpSpPr>
      <p:sp>
        <p:nvSpPr>
          <p:cNvPr id="280" name="Google Shape;280;p3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1" name="Google Shape;281;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7" name="Shape 287"/>
        <p:cNvGrpSpPr/>
        <p:nvPr/>
      </p:nvGrpSpPr>
      <p:grpSpPr>
        <a:xfrm>
          <a:off x="0" y="0"/>
          <a:ext cx="0" cy="0"/>
          <a:chOff x="0" y="0"/>
          <a:chExt cx="0" cy="0"/>
        </a:xfrm>
      </p:grpSpPr>
      <p:sp>
        <p:nvSpPr>
          <p:cNvPr id="288" name="Google Shape;288;p3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9" name="Google Shape;289;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 name="Shape 292"/>
        <p:cNvGrpSpPr/>
        <p:nvPr/>
      </p:nvGrpSpPr>
      <p:grpSpPr>
        <a:xfrm>
          <a:off x="0" y="0"/>
          <a:ext cx="0" cy="0"/>
          <a:chOff x="0" y="0"/>
          <a:chExt cx="0" cy="0"/>
        </a:xfrm>
      </p:grpSpPr>
      <p:sp>
        <p:nvSpPr>
          <p:cNvPr id="293" name="Google Shape;293;p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4" name="Google Shape;294;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 name="Shape 298"/>
        <p:cNvGrpSpPr/>
        <p:nvPr/>
      </p:nvGrpSpPr>
      <p:grpSpPr>
        <a:xfrm>
          <a:off x="0" y="0"/>
          <a:ext cx="0" cy="0"/>
          <a:chOff x="0" y="0"/>
          <a:chExt cx="0" cy="0"/>
        </a:xfrm>
      </p:grpSpPr>
      <p:sp>
        <p:nvSpPr>
          <p:cNvPr id="299" name="Google Shape;299;p3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0" name="Google Shape;300;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4" name="Shape 304"/>
        <p:cNvGrpSpPr/>
        <p:nvPr/>
      </p:nvGrpSpPr>
      <p:grpSpPr>
        <a:xfrm>
          <a:off x="0" y="0"/>
          <a:ext cx="0" cy="0"/>
          <a:chOff x="0" y="0"/>
          <a:chExt cx="0" cy="0"/>
        </a:xfrm>
      </p:grpSpPr>
      <p:sp>
        <p:nvSpPr>
          <p:cNvPr id="305" name="Google Shape;305;p3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6" name="Google Shape;306;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1" name="Shape 311"/>
        <p:cNvGrpSpPr/>
        <p:nvPr/>
      </p:nvGrpSpPr>
      <p:grpSpPr>
        <a:xfrm>
          <a:off x="0" y="0"/>
          <a:ext cx="0" cy="0"/>
          <a:chOff x="0" y="0"/>
          <a:chExt cx="0" cy="0"/>
        </a:xfrm>
      </p:grpSpPr>
      <p:sp>
        <p:nvSpPr>
          <p:cNvPr id="312" name="Google Shape;312;p3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3" name="Google Shape;313;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 name="Shape 99"/>
        <p:cNvGrpSpPr/>
        <p:nvPr/>
      </p:nvGrpSpPr>
      <p:grpSpPr>
        <a:xfrm>
          <a:off x="0" y="0"/>
          <a:ext cx="0" cy="0"/>
          <a:chOff x="0" y="0"/>
          <a:chExt cx="0" cy="0"/>
        </a:xfrm>
      </p:grpSpPr>
      <p:sp>
        <p:nvSpPr>
          <p:cNvPr id="100" name="Google Shape;100;p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 name="Google Shape;101;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8" name="Shape 318"/>
        <p:cNvGrpSpPr/>
        <p:nvPr/>
      </p:nvGrpSpPr>
      <p:grpSpPr>
        <a:xfrm>
          <a:off x="0" y="0"/>
          <a:ext cx="0" cy="0"/>
          <a:chOff x="0" y="0"/>
          <a:chExt cx="0" cy="0"/>
        </a:xfrm>
      </p:grpSpPr>
      <p:sp>
        <p:nvSpPr>
          <p:cNvPr id="319" name="Google Shape;319;p4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0" name="Google Shape;320;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5" name="Shape 325"/>
        <p:cNvGrpSpPr/>
        <p:nvPr/>
      </p:nvGrpSpPr>
      <p:grpSpPr>
        <a:xfrm>
          <a:off x="0" y="0"/>
          <a:ext cx="0" cy="0"/>
          <a:chOff x="0" y="0"/>
          <a:chExt cx="0" cy="0"/>
        </a:xfrm>
      </p:grpSpPr>
      <p:sp>
        <p:nvSpPr>
          <p:cNvPr id="326" name="Google Shape;326;p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7" name="Google Shape;327;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2" name="Shape 332"/>
        <p:cNvGrpSpPr/>
        <p:nvPr/>
      </p:nvGrpSpPr>
      <p:grpSpPr>
        <a:xfrm>
          <a:off x="0" y="0"/>
          <a:ext cx="0" cy="0"/>
          <a:chOff x="0" y="0"/>
          <a:chExt cx="0" cy="0"/>
        </a:xfrm>
      </p:grpSpPr>
      <p:sp>
        <p:nvSpPr>
          <p:cNvPr id="333" name="Google Shape;333;p4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4" name="Google Shape;334;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9" name="Shape 339"/>
        <p:cNvGrpSpPr/>
        <p:nvPr/>
      </p:nvGrpSpPr>
      <p:grpSpPr>
        <a:xfrm>
          <a:off x="0" y="0"/>
          <a:ext cx="0" cy="0"/>
          <a:chOff x="0" y="0"/>
          <a:chExt cx="0" cy="0"/>
        </a:xfrm>
      </p:grpSpPr>
      <p:sp>
        <p:nvSpPr>
          <p:cNvPr id="340" name="Google Shape;340;p4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1" name="Google Shape;341;p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5" name="Shape 345"/>
        <p:cNvGrpSpPr/>
        <p:nvPr/>
      </p:nvGrpSpPr>
      <p:grpSpPr>
        <a:xfrm>
          <a:off x="0" y="0"/>
          <a:ext cx="0" cy="0"/>
          <a:chOff x="0" y="0"/>
          <a:chExt cx="0" cy="0"/>
        </a:xfrm>
      </p:grpSpPr>
      <p:sp>
        <p:nvSpPr>
          <p:cNvPr id="346" name="Google Shape;346;p4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7" name="Google Shape;347;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1" name="Shape 351"/>
        <p:cNvGrpSpPr/>
        <p:nvPr/>
      </p:nvGrpSpPr>
      <p:grpSpPr>
        <a:xfrm>
          <a:off x="0" y="0"/>
          <a:ext cx="0" cy="0"/>
          <a:chOff x="0" y="0"/>
          <a:chExt cx="0" cy="0"/>
        </a:xfrm>
      </p:grpSpPr>
      <p:sp>
        <p:nvSpPr>
          <p:cNvPr id="352" name="Google Shape;352;p4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3" name="Google Shape;353;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7" name="Shape 357"/>
        <p:cNvGrpSpPr/>
        <p:nvPr/>
      </p:nvGrpSpPr>
      <p:grpSpPr>
        <a:xfrm>
          <a:off x="0" y="0"/>
          <a:ext cx="0" cy="0"/>
          <a:chOff x="0" y="0"/>
          <a:chExt cx="0" cy="0"/>
        </a:xfrm>
      </p:grpSpPr>
      <p:sp>
        <p:nvSpPr>
          <p:cNvPr id="358" name="Google Shape;358;p4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9" name="Google Shape;359;p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 name="Shape 104"/>
        <p:cNvGrpSpPr/>
        <p:nvPr/>
      </p:nvGrpSpPr>
      <p:grpSpPr>
        <a:xfrm>
          <a:off x="0" y="0"/>
          <a:ext cx="0" cy="0"/>
          <a:chOff x="0" y="0"/>
          <a:chExt cx="0" cy="0"/>
        </a:xfrm>
      </p:grpSpPr>
      <p:sp>
        <p:nvSpPr>
          <p:cNvPr id="105" name="Google Shape;105;p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 name="Google Shape;106;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 name="Shape 109"/>
        <p:cNvGrpSpPr/>
        <p:nvPr/>
      </p:nvGrpSpPr>
      <p:grpSpPr>
        <a:xfrm>
          <a:off x="0" y="0"/>
          <a:ext cx="0" cy="0"/>
          <a:chOff x="0" y="0"/>
          <a:chExt cx="0" cy="0"/>
        </a:xfrm>
      </p:grpSpPr>
      <p:sp>
        <p:nvSpPr>
          <p:cNvPr id="110" name="Google Shape;110;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 name="Google Shape;111;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 name="Shape 114"/>
        <p:cNvGrpSpPr/>
        <p:nvPr/>
      </p:nvGrpSpPr>
      <p:grpSpPr>
        <a:xfrm>
          <a:off x="0" y="0"/>
          <a:ext cx="0" cy="0"/>
          <a:chOff x="0" y="0"/>
          <a:chExt cx="0" cy="0"/>
        </a:xfrm>
      </p:grpSpPr>
      <p:sp>
        <p:nvSpPr>
          <p:cNvPr id="115" name="Google Shape;115;p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 name="Google Shape;116;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 name="Shape 119"/>
        <p:cNvGrpSpPr/>
        <p:nvPr/>
      </p:nvGrpSpPr>
      <p:grpSpPr>
        <a:xfrm>
          <a:off x="0" y="0"/>
          <a:ext cx="0" cy="0"/>
          <a:chOff x="0" y="0"/>
          <a:chExt cx="0" cy="0"/>
        </a:xfrm>
      </p:grpSpPr>
      <p:sp>
        <p:nvSpPr>
          <p:cNvPr id="120" name="Google Shape;120;p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 name="Google Shape;121;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Google Shape;125;p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 name="Google Shape;126;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r-Cyrl-R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r-Cyrl-R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r-Cyrl-R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1" name="Shape 21"/>
        <p:cNvGrpSpPr/>
        <p:nvPr/>
      </p:nvGrpSpPr>
      <p:grpSpPr>
        <a:xfrm>
          <a:off x="0" y="0"/>
          <a:ext cx="0" cy="0"/>
          <a:chOff x="0" y="0"/>
          <a:chExt cx="0" cy="0"/>
        </a:xfrm>
      </p:grpSpPr>
      <p:sp>
        <p:nvSpPr>
          <p:cNvPr id="22" name="Google Shape;22;p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r-Cyrl-R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7" name="Shape 27"/>
        <p:cNvGrpSpPr/>
        <p:nvPr/>
      </p:nvGrpSpPr>
      <p:grpSpPr>
        <a:xfrm>
          <a:off x="0" y="0"/>
          <a:ext cx="0" cy="0"/>
          <a:chOff x="0" y="0"/>
          <a:chExt cx="0" cy="0"/>
        </a:xfrm>
      </p:grpSpPr>
      <p:sp>
        <p:nvSpPr>
          <p:cNvPr id="28" name="Google Shape;28;p4"/>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4"/>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r-Cyrl-R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33" name="Shape 33"/>
        <p:cNvGrpSpPr/>
        <p:nvPr/>
      </p:nvGrpSpPr>
      <p:grpSpPr>
        <a:xfrm>
          <a:off x="0" y="0"/>
          <a:ext cx="0" cy="0"/>
          <a:chOff x="0" y="0"/>
          <a:chExt cx="0" cy="0"/>
        </a:xfrm>
      </p:grpSpPr>
      <p:sp>
        <p:nvSpPr>
          <p:cNvPr id="34" name="Google Shape;34;p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5"/>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5"/>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r-Cyrl-R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0" name="Shape 40"/>
        <p:cNvGrpSpPr/>
        <p:nvPr/>
      </p:nvGrpSpPr>
      <p:grpSpPr>
        <a:xfrm>
          <a:off x="0" y="0"/>
          <a:ext cx="0" cy="0"/>
          <a:chOff x="0" y="0"/>
          <a:chExt cx="0" cy="0"/>
        </a:xfrm>
      </p:grpSpPr>
      <p:sp>
        <p:nvSpPr>
          <p:cNvPr id="41" name="Google Shape;41;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6"/>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6"/>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6"/>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6"/>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r-Cyrl-R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9" name="Shape 49"/>
        <p:cNvGrpSpPr/>
        <p:nvPr/>
      </p:nvGrpSpPr>
      <p:grpSpPr>
        <a:xfrm>
          <a:off x="0" y="0"/>
          <a:ext cx="0" cy="0"/>
          <a:chOff x="0" y="0"/>
          <a:chExt cx="0" cy="0"/>
        </a:xfrm>
      </p:grpSpPr>
      <p:sp>
        <p:nvSpPr>
          <p:cNvPr id="50" name="Google Shape;50;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r-Cyrl-R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4" name="Shape 54"/>
        <p:cNvGrpSpPr/>
        <p:nvPr/>
      </p:nvGrpSpPr>
      <p:grpSpPr>
        <a:xfrm>
          <a:off x="0" y="0"/>
          <a:ext cx="0" cy="0"/>
          <a:chOff x="0" y="0"/>
          <a:chExt cx="0" cy="0"/>
        </a:xfrm>
      </p:grpSpPr>
      <p:sp>
        <p:nvSpPr>
          <p:cNvPr id="55" name="Google Shape;55;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r-Cyrl-R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r-Cyrl-R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8" name="Google Shape;68;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r-Cyrl-R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sr-Cyrl-R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jpg"/><Relationship Id="rId4" Type="http://schemas.openxmlformats.org/officeDocument/2006/relationships/image" Target="../media/image1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7.jpg"/><Relationship Id="rId4" Type="http://schemas.openxmlformats.org/officeDocument/2006/relationships/image" Target="../media/image16.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2.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4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1.jpg"/><Relationship Id="rId4" Type="http://schemas.openxmlformats.org/officeDocument/2006/relationships/image" Target="../media/image21.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6.jpg"/><Relationship Id="rId4" Type="http://schemas.openxmlformats.org/officeDocument/2006/relationships/image" Target="../media/image3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41.jpg"/><Relationship Id="rId4" Type="http://schemas.openxmlformats.org/officeDocument/2006/relationships/image" Target="../media/image42.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34.jpg"/><Relationship Id="rId4" Type="http://schemas.openxmlformats.org/officeDocument/2006/relationships/image" Target="../media/image33.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36.jpg"/><Relationship Id="rId4" Type="http://schemas.openxmlformats.org/officeDocument/2006/relationships/image" Target="../media/image35.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37.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38.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0.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jpg"/><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 name="Shape 87"/>
        <p:cNvGrpSpPr/>
        <p:nvPr/>
      </p:nvGrpSpPr>
      <p:grpSpPr>
        <a:xfrm>
          <a:off x="0" y="0"/>
          <a:ext cx="0" cy="0"/>
          <a:chOff x="0" y="0"/>
          <a:chExt cx="0" cy="0"/>
        </a:xfrm>
      </p:grpSpPr>
      <p:sp>
        <p:nvSpPr>
          <p:cNvPr id="88" name="Google Shape;88;p13"/>
          <p:cNvSpPr txBox="1"/>
          <p:nvPr>
            <p:ph type="ctrTitle"/>
          </p:nvPr>
        </p:nvSpPr>
        <p:spPr>
          <a:xfrm>
            <a:off x="0" y="0"/>
            <a:ext cx="9144000" cy="6857999"/>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600"/>
              <a:buFont typeface="Arial"/>
              <a:buNone/>
            </a:pPr>
            <a:r>
              <a:rPr lang="sr-Cyrl-RS" sz="1600">
                <a:latin typeface="Arial"/>
                <a:ea typeface="Arial"/>
                <a:cs typeface="Arial"/>
                <a:sym typeface="Arial"/>
              </a:rPr>
              <a:t>Висока школа струковних студија за васпитаче у</a:t>
            </a:r>
            <a:br>
              <a:rPr lang="sr-Cyrl-RS" sz="1600">
                <a:latin typeface="Arial"/>
                <a:ea typeface="Arial"/>
                <a:cs typeface="Arial"/>
                <a:sym typeface="Arial"/>
              </a:rPr>
            </a:br>
            <a:r>
              <a:rPr lang="sr-Cyrl-RS" sz="1600">
                <a:latin typeface="Arial"/>
                <a:ea typeface="Arial"/>
                <a:cs typeface="Arial"/>
                <a:sym typeface="Arial"/>
              </a:rPr>
              <a:t>Крушевцу</a:t>
            </a:r>
            <a:br>
              <a:rPr lang="sr-Cyrl-RS" sz="1600">
                <a:latin typeface="Arial"/>
                <a:ea typeface="Arial"/>
                <a:cs typeface="Arial"/>
                <a:sym typeface="Arial"/>
              </a:rPr>
            </a:br>
            <a:br>
              <a:rPr lang="sr-Cyrl-RS" sz="1600">
                <a:latin typeface="Arial"/>
                <a:ea typeface="Arial"/>
                <a:cs typeface="Arial"/>
                <a:sym typeface="Arial"/>
              </a:rPr>
            </a:br>
            <a:br>
              <a:rPr lang="sr-Cyrl-RS" sz="1600">
                <a:latin typeface="Arial"/>
                <a:ea typeface="Arial"/>
                <a:cs typeface="Arial"/>
                <a:sym typeface="Arial"/>
              </a:rPr>
            </a:br>
            <a:r>
              <a:rPr lang="sr-Cyrl-RS" sz="1600">
                <a:latin typeface="Arial"/>
                <a:ea typeface="Arial"/>
                <a:cs typeface="Arial"/>
                <a:sym typeface="Arial"/>
              </a:rPr>
              <a:t> </a:t>
            </a:r>
            <a:br>
              <a:rPr lang="sr-Cyrl-RS" sz="1600">
                <a:latin typeface="Arial"/>
                <a:ea typeface="Arial"/>
                <a:cs typeface="Arial"/>
                <a:sym typeface="Arial"/>
              </a:rPr>
            </a:br>
            <a:r>
              <a:rPr lang="sr-Cyrl-RS" sz="1600">
                <a:latin typeface="Arial"/>
                <a:ea typeface="Arial"/>
                <a:cs typeface="Arial"/>
                <a:sym typeface="Arial"/>
              </a:rPr>
              <a:t> </a:t>
            </a:r>
            <a:br>
              <a:rPr lang="sr-Cyrl-RS" sz="1600">
                <a:latin typeface="Arial"/>
                <a:ea typeface="Arial"/>
                <a:cs typeface="Arial"/>
                <a:sym typeface="Arial"/>
              </a:rPr>
            </a:br>
            <a:r>
              <a:rPr lang="sr-Cyrl-RS" sz="1600">
                <a:latin typeface="Arial"/>
                <a:ea typeface="Arial"/>
                <a:cs typeface="Arial"/>
                <a:sym typeface="Arial"/>
              </a:rPr>
              <a:t> </a:t>
            </a:r>
            <a:br>
              <a:rPr lang="sr-Cyrl-RS" sz="1600">
                <a:latin typeface="Arial"/>
                <a:ea typeface="Arial"/>
                <a:cs typeface="Arial"/>
                <a:sym typeface="Arial"/>
              </a:rPr>
            </a:br>
            <a:r>
              <a:rPr lang="sr-Cyrl-RS" sz="1600">
                <a:latin typeface="Arial"/>
                <a:ea typeface="Arial"/>
                <a:cs typeface="Arial"/>
                <a:sym typeface="Arial"/>
              </a:rPr>
              <a:t> </a:t>
            </a:r>
            <a:br>
              <a:rPr lang="sr-Cyrl-RS" sz="1600">
                <a:latin typeface="Arial"/>
                <a:ea typeface="Arial"/>
                <a:cs typeface="Arial"/>
                <a:sym typeface="Arial"/>
              </a:rPr>
            </a:br>
            <a:r>
              <a:rPr lang="sr-Cyrl-RS" sz="1600">
                <a:latin typeface="Arial"/>
                <a:ea typeface="Arial"/>
                <a:cs typeface="Arial"/>
                <a:sym typeface="Arial"/>
              </a:rPr>
              <a:t> </a:t>
            </a:r>
            <a:br>
              <a:rPr lang="sr-Cyrl-RS" sz="1600">
                <a:latin typeface="Arial"/>
                <a:ea typeface="Arial"/>
                <a:cs typeface="Arial"/>
                <a:sym typeface="Arial"/>
              </a:rPr>
            </a:br>
            <a:r>
              <a:rPr lang="sr-Cyrl-RS" sz="1600">
                <a:latin typeface="Arial"/>
                <a:ea typeface="Arial"/>
                <a:cs typeface="Arial"/>
                <a:sym typeface="Arial"/>
              </a:rPr>
              <a:t> </a:t>
            </a:r>
            <a:br>
              <a:rPr lang="sr-Cyrl-RS" sz="1600">
                <a:latin typeface="Arial"/>
                <a:ea typeface="Arial"/>
                <a:cs typeface="Arial"/>
                <a:sym typeface="Arial"/>
              </a:rPr>
            </a:br>
            <a:r>
              <a:rPr lang="sr-Cyrl-RS" sz="1600">
                <a:latin typeface="Arial"/>
                <a:ea typeface="Arial"/>
                <a:cs typeface="Arial"/>
                <a:sym typeface="Arial"/>
              </a:rPr>
              <a:t> </a:t>
            </a:r>
            <a:br>
              <a:rPr lang="sr-Cyrl-RS" sz="1600">
                <a:latin typeface="Arial"/>
                <a:ea typeface="Arial"/>
                <a:cs typeface="Arial"/>
                <a:sym typeface="Arial"/>
              </a:rPr>
            </a:br>
            <a:r>
              <a:rPr lang="sr-Cyrl-RS" sz="3200">
                <a:latin typeface="Arial"/>
                <a:ea typeface="Arial"/>
                <a:cs typeface="Arial"/>
                <a:sym typeface="Arial"/>
              </a:rPr>
              <a:t>Ишли смо у Африку</a:t>
            </a:r>
            <a:br>
              <a:rPr lang="sr-Cyrl-RS" sz="1600">
                <a:latin typeface="Arial"/>
                <a:ea typeface="Arial"/>
                <a:cs typeface="Arial"/>
                <a:sym typeface="Arial"/>
              </a:rPr>
            </a:br>
            <a:r>
              <a:rPr lang="sr-Cyrl-RS" sz="1600">
                <a:latin typeface="Arial"/>
                <a:ea typeface="Arial"/>
                <a:cs typeface="Arial"/>
                <a:sym typeface="Arial"/>
              </a:rPr>
              <a:t> </a:t>
            </a:r>
            <a:br>
              <a:rPr lang="sr-Cyrl-RS" sz="1600">
                <a:latin typeface="Arial"/>
                <a:ea typeface="Arial"/>
                <a:cs typeface="Arial"/>
                <a:sym typeface="Arial"/>
              </a:rPr>
            </a:br>
            <a:r>
              <a:rPr lang="sr-Cyrl-RS" sz="1600">
                <a:latin typeface="Arial"/>
                <a:ea typeface="Arial"/>
                <a:cs typeface="Arial"/>
                <a:sym typeface="Arial"/>
              </a:rPr>
              <a:t>Пројекат из интегрисано-методичке праксе</a:t>
            </a:r>
            <a:br>
              <a:rPr lang="sr-Cyrl-RS" sz="1600">
                <a:latin typeface="Arial"/>
                <a:ea typeface="Arial"/>
                <a:cs typeface="Arial"/>
                <a:sym typeface="Arial"/>
              </a:rPr>
            </a:br>
            <a:r>
              <a:rPr lang="sr-Cyrl-RS" sz="1600">
                <a:latin typeface="Arial"/>
                <a:ea typeface="Arial"/>
                <a:cs typeface="Arial"/>
                <a:sym typeface="Arial"/>
              </a:rPr>
              <a:t> </a:t>
            </a:r>
            <a:br>
              <a:rPr lang="sr-Cyrl-RS" sz="1600">
                <a:latin typeface="Arial"/>
                <a:ea typeface="Arial"/>
                <a:cs typeface="Arial"/>
                <a:sym typeface="Arial"/>
              </a:rPr>
            </a:br>
            <a:r>
              <a:rPr lang="sr-Cyrl-RS" sz="1600">
                <a:latin typeface="Arial"/>
                <a:ea typeface="Arial"/>
                <a:cs typeface="Arial"/>
                <a:sym typeface="Arial"/>
              </a:rPr>
              <a:t> </a:t>
            </a:r>
            <a:br>
              <a:rPr lang="sr-Cyrl-RS" sz="1600">
                <a:latin typeface="Arial"/>
                <a:ea typeface="Arial"/>
                <a:cs typeface="Arial"/>
                <a:sym typeface="Arial"/>
              </a:rPr>
            </a:br>
            <a:r>
              <a:rPr lang="sr-Cyrl-RS" sz="1600">
                <a:latin typeface="Arial"/>
                <a:ea typeface="Arial"/>
                <a:cs typeface="Arial"/>
                <a:sym typeface="Arial"/>
              </a:rPr>
              <a:t> </a:t>
            </a:r>
            <a:br>
              <a:rPr lang="sr-Cyrl-RS" sz="1600">
                <a:latin typeface="Arial"/>
                <a:ea typeface="Arial"/>
                <a:cs typeface="Arial"/>
                <a:sym typeface="Arial"/>
              </a:rPr>
            </a:br>
            <a:r>
              <a:rPr lang="sr-Cyrl-RS" sz="1600">
                <a:latin typeface="Arial"/>
                <a:ea typeface="Arial"/>
                <a:cs typeface="Arial"/>
                <a:sym typeface="Arial"/>
              </a:rPr>
              <a:t>       Ментори:                                                                                                                    Студенти:</a:t>
            </a:r>
            <a:br>
              <a:rPr lang="sr-Cyrl-RS" sz="1600">
                <a:latin typeface="Arial"/>
                <a:ea typeface="Arial"/>
                <a:cs typeface="Arial"/>
                <a:sym typeface="Arial"/>
              </a:rPr>
            </a:br>
            <a:r>
              <a:rPr lang="sr-Cyrl-RS" sz="1600">
                <a:latin typeface="Arial"/>
                <a:ea typeface="Arial"/>
                <a:cs typeface="Arial"/>
                <a:sym typeface="Arial"/>
              </a:rPr>
              <a:t>   Мр.Ирена Станисић                                                                 Марија Аврамовић 3-047/09.</a:t>
            </a:r>
            <a:br>
              <a:rPr lang="sr-Cyrl-RS" sz="1600">
                <a:latin typeface="Arial"/>
                <a:ea typeface="Arial"/>
                <a:cs typeface="Arial"/>
                <a:sym typeface="Arial"/>
              </a:rPr>
            </a:br>
            <a:r>
              <a:rPr lang="sr-Cyrl-RS" sz="1600">
                <a:latin typeface="Arial"/>
                <a:ea typeface="Arial"/>
                <a:cs typeface="Arial"/>
                <a:sym typeface="Arial"/>
              </a:rPr>
              <a:t>  Мр.Александар Васић                                                                       Весна МиленковиПетровић                                </a:t>
            </a:r>
            <a:br>
              <a:rPr lang="sr-Cyrl-RS" sz="1600">
                <a:latin typeface="Arial"/>
                <a:ea typeface="Arial"/>
                <a:cs typeface="Arial"/>
                <a:sym typeface="Arial"/>
              </a:rPr>
            </a:br>
            <a:r>
              <a:rPr lang="sr-Cyrl-RS" sz="1600">
                <a:latin typeface="Arial"/>
                <a:ea typeface="Arial"/>
                <a:cs typeface="Arial"/>
                <a:sym typeface="Arial"/>
              </a:rPr>
              <a:t> Мр.Немања Панић      </a:t>
            </a:r>
            <a:br>
              <a:rPr lang="sr-Cyrl-RS" sz="1600">
                <a:latin typeface="Arial"/>
                <a:ea typeface="Arial"/>
                <a:cs typeface="Arial"/>
                <a:sym typeface="Arial"/>
              </a:rPr>
            </a:br>
            <a:br>
              <a:rPr lang="sr-Cyrl-RS" sz="1600">
                <a:latin typeface="Arial"/>
                <a:ea typeface="Arial"/>
                <a:cs typeface="Arial"/>
                <a:sym typeface="Arial"/>
              </a:rPr>
            </a:br>
            <a:r>
              <a:rPr lang="sr-Cyrl-RS" sz="1600">
                <a:latin typeface="Arial"/>
                <a:ea typeface="Arial"/>
                <a:cs typeface="Arial"/>
                <a:sym typeface="Arial"/>
              </a:rPr>
              <a:t>                                                                  </a:t>
            </a:r>
            <a:br>
              <a:rPr lang="sr-Cyrl-RS" sz="1600">
                <a:latin typeface="Arial"/>
                <a:ea typeface="Arial"/>
                <a:cs typeface="Arial"/>
                <a:sym typeface="Arial"/>
              </a:rPr>
            </a:br>
            <a:r>
              <a:rPr lang="sr-Cyrl-RS" sz="1600">
                <a:latin typeface="Arial"/>
                <a:ea typeface="Arial"/>
                <a:cs typeface="Arial"/>
                <a:sym typeface="Arial"/>
              </a:rPr>
              <a:t>Крушевац, Април 2016.</a:t>
            </a:r>
            <a:br>
              <a:rPr lang="sr-Cyrl-RS" sz="1600">
                <a:latin typeface="Arial"/>
                <a:ea typeface="Arial"/>
                <a:cs typeface="Arial"/>
                <a:sym typeface="Arial"/>
              </a:rPr>
            </a:br>
            <a:r>
              <a:rPr lang="sr-Cyrl-RS" sz="1600">
                <a:latin typeface="Arial"/>
                <a:ea typeface="Arial"/>
                <a:cs typeface="Arial"/>
                <a:sym typeface="Arial"/>
              </a:rPr>
              <a:t>    </a:t>
            </a:r>
            <a:endParaRPr sz="1600">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sp>
        <p:nvSpPr>
          <p:cNvPr id="135" name="Google Shape;135;p22"/>
          <p:cNvSpPr txBox="1"/>
          <p:nvPr>
            <p:ph idx="1" type="subTitle"/>
          </p:nvPr>
        </p:nvSpPr>
        <p:spPr>
          <a:xfrm>
            <a:off x="0" y="0"/>
            <a:ext cx="9144000" cy="6858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3200"/>
              <a:buNone/>
            </a:pPr>
            <a:r>
              <a:rPr lang="sr-Cyrl-RS">
                <a:solidFill>
                  <a:schemeClr val="dk1"/>
                </a:solidFill>
              </a:rPr>
              <a:t>Гледамо цртани филм ,,кирику и дивље животиње”</a:t>
            </a:r>
            <a:endParaRPr>
              <a:solidFill>
                <a:schemeClr val="dk1"/>
              </a:solidFill>
            </a:endParaRPr>
          </a:p>
        </p:txBody>
      </p:sp>
      <p:pic>
        <p:nvPicPr>
          <p:cNvPr descr="DSC_0873.jpg" id="136" name="Google Shape;136;p22"/>
          <p:cNvPicPr preferRelativeResize="0"/>
          <p:nvPr/>
        </p:nvPicPr>
        <p:blipFill rotWithShape="1">
          <a:blip r:embed="rId3">
            <a:alphaModFix/>
          </a:blip>
          <a:srcRect b="0" l="0" r="0" t="0"/>
          <a:stretch/>
        </p:blipFill>
        <p:spPr>
          <a:xfrm>
            <a:off x="428596" y="857250"/>
            <a:ext cx="8429684"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 name="Shape 140"/>
        <p:cNvGrpSpPr/>
        <p:nvPr/>
      </p:nvGrpSpPr>
      <p:grpSpPr>
        <a:xfrm>
          <a:off x="0" y="0"/>
          <a:ext cx="0" cy="0"/>
          <a:chOff x="0" y="0"/>
          <a:chExt cx="0" cy="0"/>
        </a:xfrm>
      </p:grpSpPr>
      <p:sp>
        <p:nvSpPr>
          <p:cNvPr id="141" name="Google Shape;141;p23"/>
          <p:cNvSpPr txBox="1"/>
          <p:nvPr>
            <p:ph idx="1" type="subTitle"/>
          </p:nvPr>
        </p:nvSpPr>
        <p:spPr>
          <a:xfrm>
            <a:off x="0" y="0"/>
            <a:ext cx="9144000" cy="6858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3200"/>
              <a:buNone/>
            </a:pPr>
            <a:r>
              <a:rPr lang="sr-Cyrl-RS">
                <a:solidFill>
                  <a:schemeClr val="dk1"/>
                </a:solidFill>
                <a:latin typeface="Arial"/>
                <a:ea typeface="Arial"/>
                <a:cs typeface="Arial"/>
                <a:sym typeface="Arial"/>
              </a:rPr>
              <a:t>                  </a:t>
            </a:r>
            <a:r>
              <a:rPr lang="sr-Cyrl-RS" sz="1200">
                <a:solidFill>
                  <a:schemeClr val="dk1"/>
                </a:solidFill>
                <a:latin typeface="Arial"/>
                <a:ea typeface="Arial"/>
                <a:cs typeface="Arial"/>
                <a:sym typeface="Arial"/>
              </a:rPr>
              <a:t>Спонтана игра деце у ритму афричке музике (на приложеном  диску мелодија бр.1 )</a:t>
            </a:r>
            <a:r>
              <a:rPr lang="sr-Cyrl-RS">
                <a:solidFill>
                  <a:schemeClr val="dk1"/>
                </a:solidFill>
                <a:latin typeface="Arial"/>
                <a:ea typeface="Arial"/>
                <a:cs typeface="Arial"/>
                <a:sym typeface="Arial"/>
              </a:rPr>
              <a:t> </a:t>
            </a:r>
            <a:endParaRPr>
              <a:solidFill>
                <a:schemeClr val="dk1"/>
              </a:solidFill>
              <a:latin typeface="Arial"/>
              <a:ea typeface="Arial"/>
              <a:cs typeface="Arial"/>
              <a:sym typeface="Arial"/>
            </a:endParaRPr>
          </a:p>
        </p:txBody>
      </p:sp>
      <p:pic>
        <p:nvPicPr>
          <p:cNvPr descr="20160204_115901.jpg" id="142" name="Google Shape;142;p23"/>
          <p:cNvPicPr preferRelativeResize="0"/>
          <p:nvPr/>
        </p:nvPicPr>
        <p:blipFill rotWithShape="1">
          <a:blip r:embed="rId3">
            <a:alphaModFix/>
          </a:blip>
          <a:srcRect b="0" l="0" r="0" t="0"/>
          <a:stretch/>
        </p:blipFill>
        <p:spPr>
          <a:xfrm rot="5400000">
            <a:off x="35699" y="821501"/>
            <a:ext cx="6286520" cy="578647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 name="Shape 146"/>
        <p:cNvGrpSpPr/>
        <p:nvPr/>
      </p:nvGrpSpPr>
      <p:grpSpPr>
        <a:xfrm>
          <a:off x="0" y="0"/>
          <a:ext cx="0" cy="0"/>
          <a:chOff x="0" y="0"/>
          <a:chExt cx="0" cy="0"/>
        </a:xfrm>
      </p:grpSpPr>
      <p:sp>
        <p:nvSpPr>
          <p:cNvPr id="147" name="Google Shape;147;p24"/>
          <p:cNvSpPr txBox="1"/>
          <p:nvPr>
            <p:ph idx="1" type="subTitle"/>
          </p:nvPr>
        </p:nvSpPr>
        <p:spPr>
          <a:xfrm>
            <a:off x="0" y="0"/>
            <a:ext cx="9144000" cy="6858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3200"/>
              <a:buNone/>
            </a:pPr>
            <a:r>
              <a:rPr lang="sr-Cyrl-RS">
                <a:solidFill>
                  <a:schemeClr val="dk1"/>
                </a:solidFill>
              </a:rPr>
              <a:t>Мој инструмент (израда звечки)</a:t>
            </a:r>
            <a:endParaRPr/>
          </a:p>
          <a:p>
            <a:pPr indent="0" lvl="0" marL="0" rtl="0" algn="ctr">
              <a:spcBef>
                <a:spcPts val="280"/>
              </a:spcBef>
              <a:spcAft>
                <a:spcPts val="0"/>
              </a:spcAft>
              <a:buClr>
                <a:schemeClr val="dk1"/>
              </a:buClr>
              <a:buSzPts val="1400"/>
              <a:buNone/>
            </a:pPr>
            <a:r>
              <a:rPr lang="sr-Cyrl-RS" sz="1400">
                <a:solidFill>
                  <a:schemeClr val="dk1"/>
                </a:solidFill>
                <a:latin typeface="Arial"/>
                <a:ea typeface="Arial"/>
                <a:cs typeface="Arial"/>
                <a:sym typeface="Arial"/>
              </a:rPr>
              <a:t>Ритам и звук инструменара мотивисао је израду звечки.Прикупили смо пластичну амбалажу, зрневље,колаж папир деца су међусобно сарађивала и помагала.При изради слушали смо исту мелодију као и при извођењу покрета.</a:t>
            </a:r>
            <a:endParaRPr/>
          </a:p>
          <a:p>
            <a:pPr indent="0" lvl="0" marL="0" rtl="0" algn="ctr">
              <a:spcBef>
                <a:spcPts val="640"/>
              </a:spcBef>
              <a:spcAft>
                <a:spcPts val="0"/>
              </a:spcAft>
              <a:buClr>
                <a:srgbClr val="888888"/>
              </a:buClr>
              <a:buSzPts val="3200"/>
              <a:buNone/>
            </a:pPr>
            <a:r>
              <a:t/>
            </a:r>
            <a:endParaRPr>
              <a:solidFill>
                <a:schemeClr val="dk1"/>
              </a:solidFill>
            </a:endParaRPr>
          </a:p>
          <a:p>
            <a:pPr indent="0" lvl="0" marL="0" rtl="0" algn="ctr">
              <a:spcBef>
                <a:spcPts val="640"/>
              </a:spcBef>
              <a:spcAft>
                <a:spcPts val="0"/>
              </a:spcAft>
              <a:buClr>
                <a:srgbClr val="888888"/>
              </a:buClr>
              <a:buSzPts val="3200"/>
              <a:buNone/>
            </a:pPr>
            <a:r>
              <a:t/>
            </a:r>
            <a:endParaRPr>
              <a:solidFill>
                <a:schemeClr val="dk1"/>
              </a:solidFill>
            </a:endParaRPr>
          </a:p>
          <a:p>
            <a:pPr indent="0" lvl="0" marL="0" rtl="0" algn="ctr">
              <a:spcBef>
                <a:spcPts val="640"/>
              </a:spcBef>
              <a:spcAft>
                <a:spcPts val="0"/>
              </a:spcAft>
              <a:buClr>
                <a:srgbClr val="888888"/>
              </a:buClr>
              <a:buSzPts val="3200"/>
              <a:buNone/>
            </a:pPr>
            <a:r>
              <a:t/>
            </a:r>
            <a:endParaRPr>
              <a:solidFill>
                <a:schemeClr val="dk1"/>
              </a:solidFill>
            </a:endParaRPr>
          </a:p>
          <a:p>
            <a:pPr indent="0" lvl="0" marL="0" rtl="0" algn="ctr">
              <a:spcBef>
                <a:spcPts val="640"/>
              </a:spcBef>
              <a:spcAft>
                <a:spcPts val="0"/>
              </a:spcAft>
              <a:buClr>
                <a:srgbClr val="888888"/>
              </a:buClr>
              <a:buSzPts val="3200"/>
              <a:buNone/>
            </a:pPr>
            <a:r>
              <a:t/>
            </a:r>
            <a:endParaRPr>
              <a:solidFill>
                <a:schemeClr val="dk1"/>
              </a:solidFill>
            </a:endParaRPr>
          </a:p>
        </p:txBody>
      </p:sp>
      <p:pic>
        <p:nvPicPr>
          <p:cNvPr descr="20160204_103621.jpg" id="148" name="Google Shape;148;p24"/>
          <p:cNvPicPr preferRelativeResize="0"/>
          <p:nvPr/>
        </p:nvPicPr>
        <p:blipFill rotWithShape="1">
          <a:blip r:embed="rId3">
            <a:alphaModFix/>
          </a:blip>
          <a:srcRect b="0" l="0" r="0" t="0"/>
          <a:stretch/>
        </p:blipFill>
        <p:spPr>
          <a:xfrm>
            <a:off x="0" y="1500150"/>
            <a:ext cx="4500562" cy="53578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sp>
        <p:nvSpPr>
          <p:cNvPr id="153" name="Google Shape;153;p25"/>
          <p:cNvSpPr txBox="1"/>
          <p:nvPr>
            <p:ph idx="1" type="subTitle"/>
          </p:nvPr>
        </p:nvSpPr>
        <p:spPr>
          <a:xfrm>
            <a:off x="0" y="0"/>
            <a:ext cx="9144000" cy="6858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888888"/>
              </a:buClr>
              <a:buSzPts val="3200"/>
              <a:buNone/>
            </a:pPr>
            <a:r>
              <a:t/>
            </a:r>
            <a:endParaRPr/>
          </a:p>
        </p:txBody>
      </p:sp>
      <p:pic>
        <p:nvPicPr>
          <p:cNvPr descr="DSC_0902.jpg" id="154" name="Google Shape;154;p25"/>
          <p:cNvPicPr preferRelativeResize="0"/>
          <p:nvPr/>
        </p:nvPicPr>
        <p:blipFill rotWithShape="1">
          <a:blip r:embed="rId3">
            <a:alphaModFix/>
          </a:blip>
          <a:srcRect b="0" l="0" r="0" t="0"/>
          <a:stretch/>
        </p:blipFill>
        <p:spPr>
          <a:xfrm>
            <a:off x="642910" y="857250"/>
            <a:ext cx="8215370"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sp>
        <p:nvSpPr>
          <p:cNvPr id="159" name="Google Shape;159;p26"/>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400"/>
              <a:buFont typeface="Calibri"/>
              <a:buNone/>
            </a:pPr>
            <a:r>
              <a:t/>
            </a:r>
            <a:endParaRPr/>
          </a:p>
        </p:txBody>
      </p:sp>
      <p:sp>
        <p:nvSpPr>
          <p:cNvPr id="160" name="Google Shape;160;p26"/>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888888"/>
              </a:buClr>
              <a:buSzPts val="3200"/>
              <a:buNone/>
            </a:pPr>
            <a:r>
              <a:t/>
            </a:r>
            <a:endParaRPr/>
          </a:p>
        </p:txBody>
      </p:sp>
      <p:pic>
        <p:nvPicPr>
          <p:cNvPr descr="DSC_0900.jpg" id="161" name="Google Shape;161;p26"/>
          <p:cNvPicPr preferRelativeResize="0"/>
          <p:nvPr/>
        </p:nvPicPr>
        <p:blipFill rotWithShape="1">
          <a:blip r:embed="rId3">
            <a:alphaModFix/>
          </a:blip>
          <a:srcRect b="0" l="0" r="0" t="0"/>
          <a:stretch/>
        </p:blipFill>
        <p:spPr>
          <a:xfrm>
            <a:off x="571472" y="857250"/>
            <a:ext cx="8143932"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 name="Shape 165"/>
        <p:cNvGrpSpPr/>
        <p:nvPr/>
      </p:nvGrpSpPr>
      <p:grpSpPr>
        <a:xfrm>
          <a:off x="0" y="0"/>
          <a:ext cx="0" cy="0"/>
          <a:chOff x="0" y="0"/>
          <a:chExt cx="0" cy="0"/>
        </a:xfrm>
      </p:grpSpPr>
      <p:sp>
        <p:nvSpPr>
          <p:cNvPr id="166" name="Google Shape;166;p27"/>
          <p:cNvSpPr txBox="1"/>
          <p:nvPr>
            <p:ph idx="1" type="subTitle"/>
          </p:nvPr>
        </p:nvSpPr>
        <p:spPr>
          <a:xfrm>
            <a:off x="0" y="0"/>
            <a:ext cx="9144000" cy="6858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888888"/>
              </a:buClr>
              <a:buSzPts val="3200"/>
              <a:buNone/>
            </a:pPr>
            <a:r>
              <a:t/>
            </a:r>
            <a:endParaRPr/>
          </a:p>
        </p:txBody>
      </p:sp>
      <p:pic>
        <p:nvPicPr>
          <p:cNvPr descr="DSC_0905.jpg" id="167" name="Google Shape;167;p27"/>
          <p:cNvPicPr preferRelativeResize="0"/>
          <p:nvPr/>
        </p:nvPicPr>
        <p:blipFill rotWithShape="1">
          <a:blip r:embed="rId3">
            <a:alphaModFix/>
          </a:blip>
          <a:srcRect b="0" l="0" r="0" t="0"/>
          <a:stretch/>
        </p:blipFill>
        <p:spPr>
          <a:xfrm>
            <a:off x="571472" y="857232"/>
            <a:ext cx="8286808"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sp>
        <p:nvSpPr>
          <p:cNvPr id="172" name="Google Shape;172;p28"/>
          <p:cNvSpPr txBox="1"/>
          <p:nvPr>
            <p:ph idx="1" type="subTitle"/>
          </p:nvPr>
        </p:nvSpPr>
        <p:spPr>
          <a:xfrm>
            <a:off x="0" y="0"/>
            <a:ext cx="9144000" cy="6858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1400"/>
              <a:buNone/>
            </a:pPr>
            <a:r>
              <a:rPr lang="sr-Cyrl-RS" sz="1400">
                <a:solidFill>
                  <a:schemeClr val="dk1"/>
                </a:solidFill>
                <a:latin typeface="Arial"/>
                <a:ea typeface="Arial"/>
                <a:cs typeface="Arial"/>
                <a:sym typeface="Arial"/>
              </a:rPr>
              <a:t>Испробали смо своје инструменте, а затим смо покушали да понављамо  задати ритам помоћу звечке ,од стране детета у средини круга </a:t>
            </a:r>
            <a:endParaRPr sz="1400">
              <a:solidFill>
                <a:schemeClr val="dk1"/>
              </a:solidFill>
              <a:latin typeface="Arial"/>
              <a:ea typeface="Arial"/>
              <a:cs typeface="Arial"/>
              <a:sym typeface="Arial"/>
            </a:endParaRPr>
          </a:p>
        </p:txBody>
      </p:sp>
      <p:pic>
        <p:nvPicPr>
          <p:cNvPr descr="DSC_0920.jpg" id="173" name="Google Shape;173;p28"/>
          <p:cNvPicPr preferRelativeResize="0"/>
          <p:nvPr/>
        </p:nvPicPr>
        <p:blipFill rotWithShape="1">
          <a:blip r:embed="rId3">
            <a:alphaModFix/>
          </a:blip>
          <a:srcRect b="0" l="0" r="0" t="0"/>
          <a:stretch/>
        </p:blipFill>
        <p:spPr>
          <a:xfrm rot="5400000">
            <a:off x="-857261" y="1714491"/>
            <a:ext cx="6000770" cy="4286248"/>
          </a:xfrm>
          <a:prstGeom prst="rect">
            <a:avLst/>
          </a:prstGeom>
          <a:noFill/>
          <a:ln>
            <a:noFill/>
          </a:ln>
        </p:spPr>
      </p:pic>
      <p:pic>
        <p:nvPicPr>
          <p:cNvPr descr="DSC_0922.jpg" id="174" name="Google Shape;174;p28"/>
          <p:cNvPicPr preferRelativeResize="0"/>
          <p:nvPr/>
        </p:nvPicPr>
        <p:blipFill rotWithShape="1">
          <a:blip r:embed="rId4">
            <a:alphaModFix/>
          </a:blip>
          <a:srcRect b="0" l="0" r="0" t="0"/>
          <a:stretch/>
        </p:blipFill>
        <p:spPr>
          <a:xfrm rot="5400000">
            <a:off x="3893316" y="1607317"/>
            <a:ext cx="6000767" cy="45006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 name="Shape 179"/>
        <p:cNvGrpSpPr/>
        <p:nvPr/>
      </p:nvGrpSpPr>
      <p:grpSpPr>
        <a:xfrm>
          <a:off x="0" y="0"/>
          <a:ext cx="0" cy="0"/>
          <a:chOff x="0" y="0"/>
          <a:chExt cx="0" cy="0"/>
        </a:xfrm>
      </p:grpSpPr>
      <p:sp>
        <p:nvSpPr>
          <p:cNvPr id="180" name="Google Shape;180;p29"/>
          <p:cNvSpPr txBox="1"/>
          <p:nvPr>
            <p:ph idx="1" type="subTitle"/>
          </p:nvPr>
        </p:nvSpPr>
        <p:spPr>
          <a:xfrm>
            <a:off x="0" y="0"/>
            <a:ext cx="9144000" cy="6858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888888"/>
              </a:buClr>
              <a:buSzPts val="3200"/>
              <a:buNone/>
            </a:pPr>
            <a:r>
              <a:t/>
            </a:r>
            <a:endParaRPr/>
          </a:p>
        </p:txBody>
      </p:sp>
      <p:pic>
        <p:nvPicPr>
          <p:cNvPr descr="20160204_120657.jpg" id="181" name="Google Shape;181;p29"/>
          <p:cNvPicPr preferRelativeResize="0"/>
          <p:nvPr/>
        </p:nvPicPr>
        <p:blipFill rotWithShape="1">
          <a:blip r:embed="rId3">
            <a:alphaModFix/>
          </a:blip>
          <a:srcRect b="0" l="0" r="0" t="0"/>
          <a:stretch/>
        </p:blipFill>
        <p:spPr>
          <a:xfrm>
            <a:off x="0" y="857208"/>
            <a:ext cx="9144000" cy="600079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 name="Shape 185"/>
        <p:cNvGrpSpPr/>
        <p:nvPr/>
      </p:nvGrpSpPr>
      <p:grpSpPr>
        <a:xfrm>
          <a:off x="0" y="0"/>
          <a:ext cx="0" cy="0"/>
          <a:chOff x="0" y="0"/>
          <a:chExt cx="0" cy="0"/>
        </a:xfrm>
      </p:grpSpPr>
      <p:sp>
        <p:nvSpPr>
          <p:cNvPr id="186" name="Google Shape;186;p30"/>
          <p:cNvSpPr txBox="1"/>
          <p:nvPr>
            <p:ph idx="1" type="subTitle"/>
          </p:nvPr>
        </p:nvSpPr>
        <p:spPr>
          <a:xfrm>
            <a:off x="0" y="0"/>
            <a:ext cx="9144000" cy="6858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3200"/>
              <a:buNone/>
            </a:pPr>
            <a:r>
              <a:rPr lang="sr-Cyrl-RS">
                <a:solidFill>
                  <a:schemeClr val="dk1"/>
                </a:solidFill>
                <a:latin typeface="Arial"/>
                <a:ea typeface="Arial"/>
                <a:cs typeface="Arial"/>
                <a:sym typeface="Arial"/>
              </a:rPr>
              <a:t>Упознајмо Гану</a:t>
            </a:r>
            <a:endParaRPr/>
          </a:p>
          <a:p>
            <a:pPr indent="0" lvl="0" marL="0" rtl="0" algn="ctr">
              <a:spcBef>
                <a:spcPts val="280"/>
              </a:spcBef>
              <a:spcAft>
                <a:spcPts val="0"/>
              </a:spcAft>
              <a:buClr>
                <a:schemeClr val="dk1"/>
              </a:buClr>
              <a:buSzPts val="1400"/>
              <a:buNone/>
            </a:pPr>
            <a:r>
              <a:rPr lang="sr-Cyrl-RS" sz="1400">
                <a:solidFill>
                  <a:schemeClr val="dk1"/>
                </a:solidFill>
                <a:latin typeface="Arial"/>
                <a:ea typeface="Arial"/>
                <a:cs typeface="Arial"/>
                <a:sym typeface="Arial"/>
              </a:rPr>
              <a:t>Друга фаза  почиње књигом ,,С децом на пут око света,,  у којој их је заинтересовала афричка држава Гана упознајемо  заставу,локацију Гане,изглед људи из племена,речи на свахили језику(асанте-хвала,јамбо-здраво,карибу-добродошли), изглед дрвета Баобаб и  животиње. Након тога подељени у две групе израђивали смо маске али шарали бубањ Бата.</a:t>
            </a:r>
            <a:endParaRPr/>
          </a:p>
          <a:p>
            <a:pPr indent="0" lvl="0" marL="0" rtl="0" algn="ctr">
              <a:spcBef>
                <a:spcPts val="640"/>
              </a:spcBef>
              <a:spcAft>
                <a:spcPts val="0"/>
              </a:spcAft>
              <a:buClr>
                <a:schemeClr val="dk1"/>
              </a:buClr>
              <a:buSzPts val="3200"/>
              <a:buNone/>
            </a:pPr>
            <a:r>
              <a:rPr lang="sr-Cyrl-RS">
                <a:solidFill>
                  <a:schemeClr val="dk1"/>
                </a:solidFill>
                <a:latin typeface="Arial"/>
                <a:ea typeface="Arial"/>
                <a:cs typeface="Arial"/>
                <a:sym typeface="Arial"/>
              </a:rPr>
              <a:t> </a:t>
            </a:r>
            <a:endParaRPr/>
          </a:p>
          <a:p>
            <a:pPr indent="0" lvl="0" marL="0" rtl="0" algn="ctr">
              <a:spcBef>
                <a:spcPts val="640"/>
              </a:spcBef>
              <a:spcAft>
                <a:spcPts val="0"/>
              </a:spcAft>
              <a:buClr>
                <a:srgbClr val="888888"/>
              </a:buClr>
              <a:buSzPts val="3200"/>
              <a:buNone/>
            </a:pPr>
            <a:r>
              <a:t/>
            </a:r>
            <a:endParaRPr>
              <a:solidFill>
                <a:schemeClr val="dk1"/>
              </a:solidFill>
              <a:latin typeface="Arial"/>
              <a:ea typeface="Arial"/>
              <a:cs typeface="Arial"/>
              <a:sym typeface="Arial"/>
            </a:endParaRPr>
          </a:p>
        </p:txBody>
      </p:sp>
      <p:pic>
        <p:nvPicPr>
          <p:cNvPr descr="DSC_0857.jpg" id="187" name="Google Shape;187;p30"/>
          <p:cNvPicPr preferRelativeResize="0"/>
          <p:nvPr/>
        </p:nvPicPr>
        <p:blipFill rotWithShape="1">
          <a:blip r:embed="rId3">
            <a:alphaModFix/>
          </a:blip>
          <a:srcRect b="0" l="0" r="0" t="0"/>
          <a:stretch/>
        </p:blipFill>
        <p:spPr>
          <a:xfrm rot="5400000">
            <a:off x="-71444" y="1643056"/>
            <a:ext cx="5286388" cy="5143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 name="Shape 191"/>
        <p:cNvGrpSpPr/>
        <p:nvPr/>
      </p:nvGrpSpPr>
      <p:grpSpPr>
        <a:xfrm>
          <a:off x="0" y="0"/>
          <a:ext cx="0" cy="0"/>
          <a:chOff x="0" y="0"/>
          <a:chExt cx="0" cy="0"/>
        </a:xfrm>
      </p:grpSpPr>
      <p:sp>
        <p:nvSpPr>
          <p:cNvPr id="192" name="Google Shape;192;p31"/>
          <p:cNvSpPr txBox="1"/>
          <p:nvPr>
            <p:ph idx="1" type="subTitle"/>
          </p:nvPr>
        </p:nvSpPr>
        <p:spPr>
          <a:xfrm>
            <a:off x="0" y="0"/>
            <a:ext cx="9144000" cy="6858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888888"/>
              </a:buClr>
              <a:buSzPts val="3200"/>
              <a:buNone/>
            </a:pPr>
            <a:r>
              <a:t/>
            </a:r>
            <a:endParaRPr/>
          </a:p>
        </p:txBody>
      </p:sp>
      <p:pic>
        <p:nvPicPr>
          <p:cNvPr descr="DSC_0868.jpg" id="193" name="Google Shape;193;p31"/>
          <p:cNvPicPr preferRelativeResize="0"/>
          <p:nvPr/>
        </p:nvPicPr>
        <p:blipFill rotWithShape="1">
          <a:blip r:embed="rId3">
            <a:alphaModFix/>
          </a:blip>
          <a:srcRect b="0" l="0" r="0" t="0"/>
          <a:stretch/>
        </p:blipFill>
        <p:spPr>
          <a:xfrm rot="5400000">
            <a:off x="1143000" y="857250"/>
            <a:ext cx="6858000"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 name="Shape 92"/>
        <p:cNvGrpSpPr/>
        <p:nvPr/>
      </p:nvGrpSpPr>
      <p:grpSpPr>
        <a:xfrm>
          <a:off x="0" y="0"/>
          <a:ext cx="0" cy="0"/>
          <a:chOff x="0" y="0"/>
          <a:chExt cx="0" cy="0"/>
        </a:xfrm>
      </p:grpSpPr>
      <p:sp>
        <p:nvSpPr>
          <p:cNvPr id="93" name="Google Shape;93;p14"/>
          <p:cNvSpPr txBox="1"/>
          <p:nvPr>
            <p:ph idx="1" type="body"/>
          </p:nvPr>
        </p:nvSpPr>
        <p:spPr>
          <a:xfrm>
            <a:off x="0" y="0"/>
            <a:ext cx="9358282" cy="6858000"/>
          </a:xfrm>
          <a:prstGeom prst="rect">
            <a:avLst/>
          </a:prstGeom>
          <a:solidFill>
            <a:schemeClr val="lt1"/>
          </a:solid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1800"/>
              <a:buNone/>
            </a:pPr>
            <a:r>
              <a:rPr lang="sr-Cyrl-RS" sz="1800">
                <a:latin typeface="Arial"/>
                <a:ea typeface="Arial"/>
                <a:cs typeface="Arial"/>
                <a:sym typeface="Arial"/>
              </a:rPr>
              <a:t>1</a:t>
            </a:r>
            <a:r>
              <a:rPr b="1" lang="sr-Cyrl-RS" sz="1800">
                <a:latin typeface="Arial"/>
                <a:ea typeface="Arial"/>
                <a:cs typeface="Arial"/>
                <a:sym typeface="Arial"/>
              </a:rPr>
              <a:t>. </a:t>
            </a:r>
            <a:r>
              <a:rPr b="1" lang="sr-Cyrl-RS" sz="2000">
                <a:latin typeface="Arial"/>
                <a:ea typeface="Arial"/>
                <a:cs typeface="Arial"/>
                <a:sym typeface="Arial"/>
              </a:rPr>
              <a:t>Чланови тима:                </a:t>
            </a:r>
            <a:r>
              <a:rPr lang="sr-Cyrl-RS" sz="1400">
                <a:latin typeface="Arial"/>
                <a:ea typeface="Arial"/>
                <a:cs typeface="Arial"/>
                <a:sym typeface="Arial"/>
              </a:rPr>
              <a:t>Марија Аврамовић </a:t>
            </a:r>
            <a:endParaRPr sz="1400">
              <a:latin typeface="Arial"/>
              <a:ea typeface="Arial"/>
              <a:cs typeface="Arial"/>
              <a:sym typeface="Arial"/>
            </a:endParaRPr>
          </a:p>
          <a:p>
            <a:pPr indent="-342900" lvl="0" marL="342900" rtl="0" algn="l">
              <a:spcBef>
                <a:spcPts val="280"/>
              </a:spcBef>
              <a:spcAft>
                <a:spcPts val="0"/>
              </a:spcAft>
              <a:buClr>
                <a:schemeClr val="dk1"/>
              </a:buClr>
              <a:buSzPts val="1400"/>
              <a:buNone/>
            </a:pPr>
            <a:r>
              <a:rPr lang="sr-Cyrl-RS" sz="1400">
                <a:latin typeface="Arial"/>
                <a:ea typeface="Arial"/>
                <a:cs typeface="Arial"/>
                <a:sym typeface="Arial"/>
              </a:rPr>
              <a:t>                                                                  Весна Миленковић Петровић</a:t>
            </a:r>
            <a:endParaRPr sz="1400">
              <a:latin typeface="Arial"/>
              <a:ea typeface="Arial"/>
              <a:cs typeface="Arial"/>
              <a:sym typeface="Arial"/>
            </a:endParaRPr>
          </a:p>
          <a:p>
            <a:pPr indent="-342900" lvl="0" marL="342900" rtl="0" algn="l">
              <a:spcBef>
                <a:spcPts val="400"/>
              </a:spcBef>
              <a:spcAft>
                <a:spcPts val="0"/>
              </a:spcAft>
              <a:buClr>
                <a:schemeClr val="dk1"/>
              </a:buClr>
              <a:buSzPts val="1800"/>
              <a:buNone/>
            </a:pPr>
            <a:r>
              <a:rPr lang="sr-Cyrl-RS" sz="1800">
                <a:latin typeface="Arial"/>
                <a:ea typeface="Arial"/>
                <a:cs typeface="Arial"/>
                <a:sym typeface="Arial"/>
              </a:rPr>
              <a:t>2. </a:t>
            </a:r>
            <a:r>
              <a:rPr b="1" lang="sr-Cyrl-RS" sz="2000">
                <a:latin typeface="Arial"/>
                <a:ea typeface="Arial"/>
                <a:cs typeface="Arial"/>
                <a:sym typeface="Arial"/>
              </a:rPr>
              <a:t>Тема</a:t>
            </a:r>
            <a:r>
              <a:rPr b="1" i="1" lang="sr-Cyrl-RS" sz="2000">
                <a:latin typeface="Arial"/>
                <a:ea typeface="Arial"/>
                <a:cs typeface="Arial"/>
                <a:sym typeface="Arial"/>
              </a:rPr>
              <a:t>:                             Ишли смо у Африку</a:t>
            </a:r>
            <a:endParaRPr b="1" i="1" sz="2000">
              <a:latin typeface="Arial"/>
              <a:ea typeface="Arial"/>
              <a:cs typeface="Arial"/>
              <a:sym typeface="Arial"/>
            </a:endParaRPr>
          </a:p>
          <a:p>
            <a:pPr indent="-342900" lvl="0" marL="342900" rtl="0" algn="l">
              <a:spcBef>
                <a:spcPts val="400"/>
              </a:spcBef>
              <a:spcAft>
                <a:spcPts val="0"/>
              </a:spcAft>
              <a:buClr>
                <a:schemeClr val="dk1"/>
              </a:buClr>
              <a:buSzPts val="1800"/>
              <a:buNone/>
            </a:pPr>
            <a:r>
              <a:rPr lang="sr-Cyrl-RS" sz="1800">
                <a:latin typeface="Arial"/>
                <a:ea typeface="Arial"/>
                <a:cs typeface="Arial"/>
                <a:sym typeface="Arial"/>
              </a:rPr>
              <a:t>3.</a:t>
            </a:r>
            <a:r>
              <a:rPr lang="sr-Cyrl-RS" sz="1400">
                <a:latin typeface="Arial"/>
                <a:ea typeface="Arial"/>
                <a:cs typeface="Arial"/>
                <a:sym typeface="Arial"/>
              </a:rPr>
              <a:t> </a:t>
            </a:r>
            <a:r>
              <a:rPr b="1" lang="sr-Cyrl-RS" sz="2000">
                <a:latin typeface="Arial"/>
                <a:ea typeface="Arial"/>
                <a:cs typeface="Arial"/>
                <a:sym typeface="Arial"/>
              </a:rPr>
              <a:t>Област рада: </a:t>
            </a:r>
            <a:r>
              <a:rPr lang="sr-Cyrl-RS" sz="1400">
                <a:latin typeface="Arial"/>
                <a:ea typeface="Arial"/>
                <a:cs typeface="Arial"/>
                <a:sym typeface="Arial"/>
              </a:rPr>
              <a:t>- Музичко васпитање</a:t>
            </a:r>
            <a:endParaRPr sz="1400">
              <a:latin typeface="Arial"/>
              <a:ea typeface="Arial"/>
              <a:cs typeface="Arial"/>
              <a:sym typeface="Arial"/>
            </a:endParaRPr>
          </a:p>
          <a:p>
            <a:pPr indent="-342900" lvl="0" marL="342900" rtl="0" algn="l">
              <a:spcBef>
                <a:spcPts val="280"/>
              </a:spcBef>
              <a:spcAft>
                <a:spcPts val="0"/>
              </a:spcAft>
              <a:buClr>
                <a:schemeClr val="dk1"/>
              </a:buClr>
              <a:buSzPts val="1400"/>
              <a:buNone/>
            </a:pPr>
            <a:r>
              <a:rPr lang="sr-Cyrl-RS" sz="1400">
                <a:latin typeface="Arial"/>
                <a:ea typeface="Arial"/>
                <a:cs typeface="Arial"/>
                <a:sym typeface="Arial"/>
              </a:rPr>
              <a:t>                                        - Физичко васпитање</a:t>
            </a:r>
            <a:endParaRPr sz="1400">
              <a:latin typeface="Arial"/>
              <a:ea typeface="Arial"/>
              <a:cs typeface="Arial"/>
              <a:sym typeface="Arial"/>
            </a:endParaRPr>
          </a:p>
          <a:p>
            <a:pPr indent="-342900" lvl="0" marL="342900" rtl="0" algn="l">
              <a:spcBef>
                <a:spcPts val="280"/>
              </a:spcBef>
              <a:spcAft>
                <a:spcPts val="0"/>
              </a:spcAft>
              <a:buClr>
                <a:schemeClr val="dk1"/>
              </a:buClr>
              <a:buSzPts val="1400"/>
              <a:buNone/>
            </a:pPr>
            <a:r>
              <a:rPr lang="sr-Cyrl-RS" sz="1400">
                <a:latin typeface="Arial"/>
                <a:ea typeface="Arial"/>
                <a:cs typeface="Arial"/>
                <a:sym typeface="Arial"/>
              </a:rPr>
              <a:t>                                        - Ликовно васпитање</a:t>
            </a:r>
            <a:endParaRPr sz="1400">
              <a:latin typeface="Arial"/>
              <a:ea typeface="Arial"/>
              <a:cs typeface="Arial"/>
              <a:sym typeface="Arial"/>
            </a:endParaRPr>
          </a:p>
          <a:p>
            <a:pPr indent="-342900" lvl="0" marL="342900" rtl="0" algn="l">
              <a:spcBef>
                <a:spcPts val="400"/>
              </a:spcBef>
              <a:spcAft>
                <a:spcPts val="0"/>
              </a:spcAft>
              <a:buClr>
                <a:schemeClr val="dk1"/>
              </a:buClr>
              <a:buSzPts val="1800"/>
              <a:buNone/>
            </a:pPr>
            <a:r>
              <a:rPr lang="sr-Cyrl-RS" sz="1800">
                <a:latin typeface="Arial"/>
                <a:ea typeface="Arial"/>
                <a:cs typeface="Arial"/>
                <a:sym typeface="Arial"/>
              </a:rPr>
              <a:t>4. </a:t>
            </a:r>
            <a:r>
              <a:rPr b="1" lang="sr-Cyrl-RS" sz="2000">
                <a:latin typeface="Arial"/>
                <a:ea typeface="Arial"/>
                <a:cs typeface="Arial"/>
                <a:sym typeface="Arial"/>
              </a:rPr>
              <a:t>У колерацији са: </a:t>
            </a:r>
            <a:r>
              <a:rPr lang="sr-Cyrl-RS" sz="1400">
                <a:latin typeface="Arial"/>
                <a:ea typeface="Arial"/>
                <a:cs typeface="Arial"/>
                <a:sym typeface="Arial"/>
              </a:rPr>
              <a:t>- Упознавање околине</a:t>
            </a:r>
            <a:endParaRPr sz="1400">
              <a:latin typeface="Arial"/>
              <a:ea typeface="Arial"/>
              <a:cs typeface="Arial"/>
              <a:sym typeface="Arial"/>
            </a:endParaRPr>
          </a:p>
          <a:p>
            <a:pPr indent="-342900" lvl="0" marL="342900" rtl="0" algn="l">
              <a:spcBef>
                <a:spcPts val="280"/>
              </a:spcBef>
              <a:spcAft>
                <a:spcPts val="0"/>
              </a:spcAft>
              <a:buClr>
                <a:schemeClr val="dk1"/>
              </a:buClr>
              <a:buSzPts val="1400"/>
              <a:buNone/>
            </a:pPr>
            <a:r>
              <a:rPr lang="sr-Cyrl-RS" sz="1400">
                <a:latin typeface="Arial"/>
                <a:ea typeface="Arial"/>
                <a:cs typeface="Arial"/>
                <a:sym typeface="Arial"/>
              </a:rPr>
              <a:t>                                                 - Развој говора</a:t>
            </a:r>
            <a:endParaRPr sz="1400">
              <a:latin typeface="Arial"/>
              <a:ea typeface="Arial"/>
              <a:cs typeface="Arial"/>
              <a:sym typeface="Arial"/>
            </a:endParaRPr>
          </a:p>
          <a:p>
            <a:pPr indent="-342900" lvl="0" marL="342900" rtl="0" algn="l">
              <a:spcBef>
                <a:spcPts val="280"/>
              </a:spcBef>
              <a:spcAft>
                <a:spcPts val="0"/>
              </a:spcAft>
              <a:buClr>
                <a:schemeClr val="dk1"/>
              </a:buClr>
              <a:buSzPts val="1400"/>
              <a:buNone/>
            </a:pPr>
            <a:r>
              <a:rPr lang="sr-Cyrl-RS" sz="1400">
                <a:latin typeface="Arial"/>
                <a:ea typeface="Arial"/>
                <a:cs typeface="Arial"/>
                <a:sym typeface="Arial"/>
              </a:rPr>
              <a:t>                                                 - Развијање почетних математичких појмова</a:t>
            </a:r>
            <a:endParaRPr sz="1400">
              <a:latin typeface="Arial"/>
              <a:ea typeface="Arial"/>
              <a:cs typeface="Arial"/>
              <a:sym typeface="Arial"/>
            </a:endParaRPr>
          </a:p>
          <a:p>
            <a:pPr indent="-342900" lvl="0" marL="342900" rtl="0" algn="l">
              <a:spcBef>
                <a:spcPts val="400"/>
              </a:spcBef>
              <a:spcAft>
                <a:spcPts val="0"/>
              </a:spcAft>
              <a:buClr>
                <a:schemeClr val="dk1"/>
              </a:buClr>
              <a:buSzPts val="1800"/>
              <a:buNone/>
            </a:pPr>
            <a:r>
              <a:rPr lang="sr-Cyrl-RS" sz="1800">
                <a:latin typeface="Arial"/>
                <a:ea typeface="Arial"/>
                <a:cs typeface="Arial"/>
                <a:sym typeface="Arial"/>
              </a:rPr>
              <a:t>5. </a:t>
            </a:r>
            <a:r>
              <a:rPr b="1" lang="sr-Cyrl-RS" sz="2000">
                <a:latin typeface="Arial"/>
                <a:ea typeface="Arial"/>
                <a:cs typeface="Arial"/>
                <a:sym typeface="Arial"/>
              </a:rPr>
              <a:t>Време реализације: </a:t>
            </a:r>
            <a:r>
              <a:rPr lang="sr-Cyrl-RS" sz="1400">
                <a:latin typeface="Arial"/>
                <a:ea typeface="Arial"/>
                <a:cs typeface="Arial"/>
                <a:sym typeface="Arial"/>
              </a:rPr>
              <a:t>од  03.02.2016 до 23.02.2016.</a:t>
            </a:r>
            <a:endParaRPr sz="1400">
              <a:latin typeface="Arial"/>
              <a:ea typeface="Arial"/>
              <a:cs typeface="Arial"/>
              <a:sym typeface="Arial"/>
            </a:endParaRPr>
          </a:p>
          <a:p>
            <a:pPr indent="-342900" lvl="0" marL="342900" rtl="0" algn="l">
              <a:spcBef>
                <a:spcPts val="360"/>
              </a:spcBef>
              <a:spcAft>
                <a:spcPts val="0"/>
              </a:spcAft>
              <a:buClr>
                <a:schemeClr val="dk1"/>
              </a:buClr>
              <a:buSzPts val="1800"/>
              <a:buNone/>
            </a:pPr>
            <a:r>
              <a:rPr lang="sr-Cyrl-RS" sz="1800">
                <a:latin typeface="Arial"/>
                <a:ea typeface="Arial"/>
                <a:cs typeface="Arial"/>
                <a:sym typeface="Arial"/>
              </a:rPr>
              <a:t>6. </a:t>
            </a:r>
            <a:r>
              <a:rPr b="1" lang="sr-Cyrl-RS" sz="1800">
                <a:latin typeface="Arial"/>
                <a:ea typeface="Arial"/>
                <a:cs typeface="Arial"/>
                <a:sym typeface="Arial"/>
              </a:rPr>
              <a:t>Место реализације: </a:t>
            </a:r>
            <a:r>
              <a:rPr lang="sr-Cyrl-RS" sz="1400">
                <a:latin typeface="Arial"/>
                <a:ea typeface="Arial"/>
                <a:cs typeface="Arial"/>
                <a:sym typeface="Arial"/>
              </a:rPr>
              <a:t>вртић ,,Чуперак” ( Крагујевац)    </a:t>
            </a:r>
            <a:endParaRPr sz="1400">
              <a:latin typeface="Arial"/>
              <a:ea typeface="Arial"/>
              <a:cs typeface="Arial"/>
              <a:sym typeface="Arial"/>
            </a:endParaRPr>
          </a:p>
          <a:p>
            <a:pPr indent="-342900" lvl="0" marL="342900" rtl="0" algn="l">
              <a:spcBef>
                <a:spcPts val="360"/>
              </a:spcBef>
              <a:spcAft>
                <a:spcPts val="0"/>
              </a:spcAft>
              <a:buClr>
                <a:schemeClr val="dk1"/>
              </a:buClr>
              <a:buSzPts val="1800"/>
              <a:buNone/>
            </a:pPr>
            <a:r>
              <a:rPr lang="sr-Cyrl-RS" sz="1800">
                <a:latin typeface="Arial"/>
                <a:ea typeface="Arial"/>
                <a:cs typeface="Arial"/>
                <a:sym typeface="Arial"/>
              </a:rPr>
              <a:t>7. </a:t>
            </a:r>
            <a:r>
              <a:rPr b="1" lang="sr-Cyrl-RS" sz="1800">
                <a:latin typeface="Arial"/>
                <a:ea typeface="Arial"/>
                <a:cs typeface="Arial"/>
                <a:sym typeface="Arial"/>
              </a:rPr>
              <a:t>Узрасна група: </a:t>
            </a:r>
            <a:r>
              <a:rPr lang="sr-Cyrl-RS" sz="1400">
                <a:latin typeface="Arial"/>
                <a:ea typeface="Arial"/>
                <a:cs typeface="Arial"/>
                <a:sym typeface="Arial"/>
              </a:rPr>
              <a:t>Припремна предшколска група</a:t>
            </a:r>
            <a:endParaRPr b="1" sz="1800">
              <a:latin typeface="Arial"/>
              <a:ea typeface="Arial"/>
              <a:cs typeface="Arial"/>
              <a:sym typeface="Arial"/>
            </a:endParaRPr>
          </a:p>
          <a:p>
            <a:pPr indent="-342900" lvl="0" marL="342900" rtl="0" algn="l">
              <a:spcBef>
                <a:spcPts val="360"/>
              </a:spcBef>
              <a:spcAft>
                <a:spcPts val="0"/>
              </a:spcAft>
              <a:buClr>
                <a:schemeClr val="dk1"/>
              </a:buClr>
              <a:buSzPts val="1800"/>
              <a:buNone/>
            </a:pPr>
            <a:r>
              <a:rPr lang="sr-Cyrl-RS" sz="1800">
                <a:latin typeface="Arial"/>
                <a:ea typeface="Arial"/>
                <a:cs typeface="Arial"/>
                <a:sym typeface="Arial"/>
              </a:rPr>
              <a:t>8</a:t>
            </a:r>
            <a:r>
              <a:rPr b="1" lang="sr-Cyrl-RS" sz="1800">
                <a:latin typeface="Arial"/>
                <a:ea typeface="Arial"/>
                <a:cs typeface="Arial"/>
                <a:sym typeface="Arial"/>
              </a:rPr>
              <a:t>. Број деце: </a:t>
            </a:r>
            <a:r>
              <a:rPr lang="sr-Cyrl-RS" sz="1400">
                <a:latin typeface="Arial"/>
                <a:ea typeface="Arial"/>
                <a:cs typeface="Arial"/>
                <a:sym typeface="Arial"/>
              </a:rPr>
              <a:t>26</a:t>
            </a:r>
            <a:endParaRPr b="1" sz="1800">
              <a:latin typeface="Arial"/>
              <a:ea typeface="Arial"/>
              <a:cs typeface="Arial"/>
              <a:sym typeface="Arial"/>
            </a:endParaRPr>
          </a:p>
          <a:p>
            <a:pPr indent="-342900" lvl="0" marL="342900" rtl="0" algn="l">
              <a:spcBef>
                <a:spcPts val="360"/>
              </a:spcBef>
              <a:spcAft>
                <a:spcPts val="0"/>
              </a:spcAft>
              <a:buClr>
                <a:schemeClr val="dk1"/>
              </a:buClr>
              <a:buSzPts val="1800"/>
              <a:buNone/>
            </a:pPr>
            <a:r>
              <a:rPr lang="sr-Cyrl-RS" sz="1800">
                <a:latin typeface="Arial"/>
                <a:ea typeface="Arial"/>
                <a:cs typeface="Arial"/>
                <a:sym typeface="Arial"/>
              </a:rPr>
              <a:t>9. </a:t>
            </a:r>
            <a:r>
              <a:rPr b="1" lang="sr-Cyrl-RS" sz="1800">
                <a:latin typeface="Arial"/>
                <a:ea typeface="Arial"/>
                <a:cs typeface="Arial"/>
                <a:sym typeface="Arial"/>
              </a:rPr>
              <a:t>Циљеви пројекта:</a:t>
            </a:r>
            <a:endParaRPr/>
          </a:p>
          <a:p>
            <a:pPr indent="-342900" lvl="0" marL="342900" rtl="0" algn="l">
              <a:spcBef>
                <a:spcPts val="360"/>
              </a:spcBef>
              <a:spcAft>
                <a:spcPts val="0"/>
              </a:spcAft>
              <a:buClr>
                <a:schemeClr val="dk1"/>
              </a:buClr>
              <a:buSzPts val="1800"/>
              <a:buNone/>
            </a:pPr>
            <a:r>
              <a:t/>
            </a:r>
            <a:endParaRPr b="1" sz="1800">
              <a:latin typeface="Arial"/>
              <a:ea typeface="Arial"/>
              <a:cs typeface="Arial"/>
              <a:sym typeface="Arial"/>
            </a:endParaRPr>
          </a:p>
          <a:p>
            <a:pPr indent="-342900" lvl="0" marL="342900" rtl="0" algn="l">
              <a:spcBef>
                <a:spcPts val="280"/>
              </a:spcBef>
              <a:spcAft>
                <a:spcPts val="0"/>
              </a:spcAft>
              <a:buClr>
                <a:schemeClr val="dk1"/>
              </a:buClr>
              <a:buSzPts val="1400"/>
              <a:buChar char="•"/>
            </a:pPr>
            <a:r>
              <a:rPr lang="sr-Cyrl-RS" sz="1400">
                <a:latin typeface="Arial"/>
                <a:ea typeface="Arial"/>
                <a:cs typeface="Arial"/>
                <a:sym typeface="Arial"/>
              </a:rPr>
              <a:t>Развој прецизности,координација и култура покрета,њихов    склад,лакоћа и слобода у изражавању музичког доживљаја уз сналажење у простору и способности овладавања њиме.  </a:t>
            </a:r>
            <a:endParaRPr sz="1400">
              <a:latin typeface="Arial"/>
              <a:ea typeface="Arial"/>
              <a:cs typeface="Arial"/>
              <a:sym typeface="Arial"/>
            </a:endParaRPr>
          </a:p>
          <a:p>
            <a:pPr indent="-342900" lvl="0" marL="342900" rtl="0" algn="l">
              <a:spcBef>
                <a:spcPts val="280"/>
              </a:spcBef>
              <a:spcAft>
                <a:spcPts val="0"/>
              </a:spcAft>
              <a:buClr>
                <a:schemeClr val="dk1"/>
              </a:buClr>
              <a:buSzPts val="1400"/>
              <a:buNone/>
            </a:pPr>
            <a:r>
              <a:rPr lang="sr-Cyrl-RS" sz="1400">
                <a:latin typeface="Arial"/>
                <a:ea typeface="Arial"/>
                <a:cs typeface="Arial"/>
                <a:sym typeface="Arial"/>
              </a:rPr>
              <a:t> </a:t>
            </a:r>
            <a:endParaRPr sz="1400">
              <a:latin typeface="Arial"/>
              <a:ea typeface="Arial"/>
              <a:cs typeface="Arial"/>
              <a:sym typeface="Arial"/>
            </a:endParaRPr>
          </a:p>
          <a:p>
            <a:pPr indent="-342900" lvl="0" marL="342900" rtl="0" algn="l">
              <a:spcBef>
                <a:spcPts val="280"/>
              </a:spcBef>
              <a:spcAft>
                <a:spcPts val="0"/>
              </a:spcAft>
              <a:buClr>
                <a:schemeClr val="dk1"/>
              </a:buClr>
              <a:buSzPts val="1400"/>
              <a:buChar char="•"/>
            </a:pPr>
            <a:r>
              <a:rPr lang="sr-Cyrl-RS" sz="1400">
                <a:latin typeface="Arial"/>
                <a:ea typeface="Arial"/>
                <a:cs typeface="Arial"/>
                <a:sym typeface="Arial"/>
              </a:rPr>
              <a:t>Развој психофизичких способности:брзине,окретности,гипкости,издржљивости,снаге и прецизности.</a:t>
            </a:r>
            <a:endParaRPr sz="1400">
              <a:latin typeface="Arial"/>
              <a:ea typeface="Arial"/>
              <a:cs typeface="Arial"/>
              <a:sym typeface="Arial"/>
            </a:endParaRPr>
          </a:p>
          <a:p>
            <a:pPr indent="-342900" lvl="0" marL="342900" rtl="0" algn="l">
              <a:spcBef>
                <a:spcPts val="280"/>
              </a:spcBef>
              <a:spcAft>
                <a:spcPts val="0"/>
              </a:spcAft>
              <a:buClr>
                <a:schemeClr val="dk1"/>
              </a:buClr>
              <a:buSzPts val="1400"/>
              <a:buNone/>
            </a:pPr>
            <a:r>
              <a:t/>
            </a:r>
            <a:endParaRPr sz="1400">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 name="Shape 197"/>
        <p:cNvGrpSpPr/>
        <p:nvPr/>
      </p:nvGrpSpPr>
      <p:grpSpPr>
        <a:xfrm>
          <a:off x="0" y="0"/>
          <a:ext cx="0" cy="0"/>
          <a:chOff x="0" y="0"/>
          <a:chExt cx="0" cy="0"/>
        </a:xfrm>
      </p:grpSpPr>
      <p:sp>
        <p:nvSpPr>
          <p:cNvPr id="198" name="Google Shape;198;p32"/>
          <p:cNvSpPr txBox="1"/>
          <p:nvPr>
            <p:ph idx="1" type="subTitle"/>
          </p:nvPr>
        </p:nvSpPr>
        <p:spPr>
          <a:xfrm>
            <a:off x="0" y="0"/>
            <a:ext cx="9144000" cy="6858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888888"/>
              </a:buClr>
              <a:buSzPts val="3200"/>
              <a:buNone/>
            </a:pPr>
            <a:r>
              <a:t/>
            </a:r>
            <a:endParaRPr/>
          </a:p>
        </p:txBody>
      </p:sp>
      <p:pic>
        <p:nvPicPr>
          <p:cNvPr descr="DSC_0869.jpg" id="199" name="Google Shape;199;p32"/>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 name="Shape 203"/>
        <p:cNvGrpSpPr/>
        <p:nvPr/>
      </p:nvGrpSpPr>
      <p:grpSpPr>
        <a:xfrm>
          <a:off x="0" y="0"/>
          <a:ext cx="0" cy="0"/>
          <a:chOff x="0" y="0"/>
          <a:chExt cx="0" cy="0"/>
        </a:xfrm>
      </p:grpSpPr>
      <p:sp>
        <p:nvSpPr>
          <p:cNvPr id="204" name="Google Shape;204;p33"/>
          <p:cNvSpPr txBox="1"/>
          <p:nvPr>
            <p:ph idx="1" type="subTitle"/>
          </p:nvPr>
        </p:nvSpPr>
        <p:spPr>
          <a:xfrm>
            <a:off x="0" y="0"/>
            <a:ext cx="9144000" cy="6858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888888"/>
              </a:buClr>
              <a:buSzPts val="3200"/>
              <a:buNone/>
            </a:pPr>
            <a:r>
              <a:t/>
            </a:r>
            <a:endParaRPr/>
          </a:p>
        </p:txBody>
      </p:sp>
      <p:pic>
        <p:nvPicPr>
          <p:cNvPr descr="DSC_0862.jpg" id="205" name="Google Shape;205;p33"/>
          <p:cNvPicPr preferRelativeResize="0"/>
          <p:nvPr/>
        </p:nvPicPr>
        <p:blipFill rotWithShape="1">
          <a:blip r:embed="rId3">
            <a:alphaModFix/>
          </a:blip>
          <a:srcRect b="0" l="0" r="0" t="0"/>
          <a:stretch/>
        </p:blipFill>
        <p:spPr>
          <a:xfrm rot="5400000">
            <a:off x="1143000" y="857250"/>
            <a:ext cx="6858000" cy="5143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 name="Shape 209"/>
        <p:cNvGrpSpPr/>
        <p:nvPr/>
      </p:nvGrpSpPr>
      <p:grpSpPr>
        <a:xfrm>
          <a:off x="0" y="0"/>
          <a:ext cx="0" cy="0"/>
          <a:chOff x="0" y="0"/>
          <a:chExt cx="0" cy="0"/>
        </a:xfrm>
      </p:grpSpPr>
      <p:sp>
        <p:nvSpPr>
          <p:cNvPr id="210" name="Google Shape;210;p34"/>
          <p:cNvSpPr txBox="1"/>
          <p:nvPr>
            <p:ph idx="1" type="subTitle"/>
          </p:nvPr>
        </p:nvSpPr>
        <p:spPr>
          <a:xfrm>
            <a:off x="0" y="0"/>
            <a:ext cx="9144000" cy="6858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1600"/>
              <a:buNone/>
            </a:pPr>
            <a:r>
              <a:rPr lang="sr-Cyrl-RS" sz="1600">
                <a:solidFill>
                  <a:schemeClr val="dk1"/>
                </a:solidFill>
                <a:latin typeface="Arial"/>
                <a:ea typeface="Arial"/>
                <a:cs typeface="Arial"/>
                <a:sym typeface="Arial"/>
              </a:rPr>
              <a:t>Након оног што смо сазнали о Гани поделили смо се у групе I група израђивала је маске  темперама на картонским тањирима II група  је шарала темперама по инструменту Бата или ,,бубањ који говори,,уз звуке(мелодије бр.1)</a:t>
            </a:r>
            <a:endParaRPr sz="1600">
              <a:solidFill>
                <a:schemeClr val="dk1"/>
              </a:solidFill>
              <a:latin typeface="Arial"/>
              <a:ea typeface="Arial"/>
              <a:cs typeface="Arial"/>
              <a:sym typeface="Arial"/>
            </a:endParaRPr>
          </a:p>
        </p:txBody>
      </p:sp>
      <p:pic>
        <p:nvPicPr>
          <p:cNvPr descr="DSC00058.JPG" id="211" name="Google Shape;211;p34"/>
          <p:cNvPicPr preferRelativeResize="0"/>
          <p:nvPr/>
        </p:nvPicPr>
        <p:blipFill rotWithShape="1">
          <a:blip r:embed="rId3">
            <a:alphaModFix/>
          </a:blip>
          <a:srcRect b="0" l="0" r="0" t="0"/>
          <a:stretch/>
        </p:blipFill>
        <p:spPr>
          <a:xfrm>
            <a:off x="571472" y="928670"/>
            <a:ext cx="8072462" cy="592933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 name="Shape 215"/>
        <p:cNvGrpSpPr/>
        <p:nvPr/>
      </p:nvGrpSpPr>
      <p:grpSpPr>
        <a:xfrm>
          <a:off x="0" y="0"/>
          <a:ext cx="0" cy="0"/>
          <a:chOff x="0" y="0"/>
          <a:chExt cx="0" cy="0"/>
        </a:xfrm>
      </p:grpSpPr>
      <p:sp>
        <p:nvSpPr>
          <p:cNvPr id="216" name="Google Shape;216;p35"/>
          <p:cNvSpPr txBox="1"/>
          <p:nvPr>
            <p:ph idx="1" type="subTitle"/>
          </p:nvPr>
        </p:nvSpPr>
        <p:spPr>
          <a:xfrm>
            <a:off x="0" y="0"/>
            <a:ext cx="9144000" cy="6858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888888"/>
              </a:buClr>
              <a:buSzPts val="3200"/>
              <a:buNone/>
            </a:pPr>
            <a:r>
              <a:t/>
            </a:r>
            <a:endParaRPr/>
          </a:p>
        </p:txBody>
      </p:sp>
      <p:pic>
        <p:nvPicPr>
          <p:cNvPr descr="DSC00062.JPG" id="217" name="Google Shape;217;p35"/>
          <p:cNvPicPr preferRelativeResize="0"/>
          <p:nvPr/>
        </p:nvPicPr>
        <p:blipFill rotWithShape="1">
          <a:blip r:embed="rId3">
            <a:alphaModFix/>
          </a:blip>
          <a:srcRect b="0" l="0" r="0" t="0"/>
          <a:stretch/>
        </p:blipFill>
        <p:spPr>
          <a:xfrm>
            <a:off x="0" y="0"/>
            <a:ext cx="9144000" cy="6858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 name="Shape 221"/>
        <p:cNvGrpSpPr/>
        <p:nvPr/>
      </p:nvGrpSpPr>
      <p:grpSpPr>
        <a:xfrm>
          <a:off x="0" y="0"/>
          <a:ext cx="0" cy="0"/>
          <a:chOff x="0" y="0"/>
          <a:chExt cx="0" cy="0"/>
        </a:xfrm>
      </p:grpSpPr>
      <p:sp>
        <p:nvSpPr>
          <p:cNvPr id="222" name="Google Shape;222;p36"/>
          <p:cNvSpPr txBox="1"/>
          <p:nvPr>
            <p:ph idx="1" type="subTitle"/>
          </p:nvPr>
        </p:nvSpPr>
        <p:spPr>
          <a:xfrm>
            <a:off x="0" y="0"/>
            <a:ext cx="8501090" cy="6858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888888"/>
              </a:buClr>
              <a:buSzPts val="1600"/>
              <a:buNone/>
            </a:pPr>
            <a:r>
              <a:t/>
            </a:r>
            <a:endParaRPr sz="1600">
              <a:latin typeface="Arial"/>
              <a:ea typeface="Arial"/>
              <a:cs typeface="Arial"/>
              <a:sym typeface="Arial"/>
            </a:endParaRPr>
          </a:p>
        </p:txBody>
      </p:sp>
      <p:pic>
        <p:nvPicPr>
          <p:cNvPr descr="20160212_115904.jpg" id="223" name="Google Shape;223;p36"/>
          <p:cNvPicPr preferRelativeResize="0"/>
          <p:nvPr/>
        </p:nvPicPr>
        <p:blipFill rotWithShape="1">
          <a:blip r:embed="rId3">
            <a:alphaModFix/>
          </a:blip>
          <a:srcRect b="0" l="0" r="0" t="0"/>
          <a:stretch/>
        </p:blipFill>
        <p:spPr>
          <a:xfrm>
            <a:off x="428596" y="714356"/>
            <a:ext cx="8715404" cy="614364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 name="Shape 227"/>
        <p:cNvGrpSpPr/>
        <p:nvPr/>
      </p:nvGrpSpPr>
      <p:grpSpPr>
        <a:xfrm>
          <a:off x="0" y="0"/>
          <a:ext cx="0" cy="0"/>
          <a:chOff x="0" y="0"/>
          <a:chExt cx="0" cy="0"/>
        </a:xfrm>
      </p:grpSpPr>
      <p:sp>
        <p:nvSpPr>
          <p:cNvPr id="228" name="Google Shape;228;p37"/>
          <p:cNvSpPr txBox="1"/>
          <p:nvPr>
            <p:ph idx="1" type="subTitle"/>
          </p:nvPr>
        </p:nvSpPr>
        <p:spPr>
          <a:xfrm>
            <a:off x="0" y="0"/>
            <a:ext cx="9144000" cy="6858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1600"/>
              <a:buNone/>
            </a:pPr>
            <a:r>
              <a:rPr lang="sr-Cyrl-RS" sz="1600">
                <a:solidFill>
                  <a:schemeClr val="dk1"/>
                </a:solidFill>
                <a:latin typeface="Arial"/>
                <a:ea typeface="Arial"/>
                <a:cs typeface="Arial"/>
                <a:sym typeface="Arial"/>
              </a:rPr>
              <a:t>Деца су била весела и задовољна радом па су одмах пошто се све осушило желела да све испробају а ми смо додали уз то звук афричких бубњева(мелодија бр.2)</a:t>
            </a:r>
            <a:endParaRPr sz="1600">
              <a:solidFill>
                <a:schemeClr val="dk1"/>
              </a:solidFill>
              <a:latin typeface="Arial"/>
              <a:ea typeface="Arial"/>
              <a:cs typeface="Arial"/>
              <a:sym typeface="Arial"/>
            </a:endParaRPr>
          </a:p>
        </p:txBody>
      </p:sp>
      <p:pic>
        <p:nvPicPr>
          <p:cNvPr descr="tellllllllll 053.jpg" id="229" name="Google Shape;229;p37"/>
          <p:cNvPicPr preferRelativeResize="0"/>
          <p:nvPr/>
        </p:nvPicPr>
        <p:blipFill rotWithShape="1">
          <a:blip r:embed="rId3">
            <a:alphaModFix/>
          </a:blip>
          <a:srcRect b="0" l="0" r="0" t="0"/>
          <a:stretch/>
        </p:blipFill>
        <p:spPr>
          <a:xfrm>
            <a:off x="0" y="857232"/>
            <a:ext cx="9144000" cy="600076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3" name="Shape 233"/>
        <p:cNvGrpSpPr/>
        <p:nvPr/>
      </p:nvGrpSpPr>
      <p:grpSpPr>
        <a:xfrm>
          <a:off x="0" y="0"/>
          <a:ext cx="0" cy="0"/>
          <a:chOff x="0" y="0"/>
          <a:chExt cx="0" cy="0"/>
        </a:xfrm>
      </p:grpSpPr>
      <p:sp>
        <p:nvSpPr>
          <p:cNvPr id="234" name="Google Shape;234;p38"/>
          <p:cNvSpPr txBox="1"/>
          <p:nvPr>
            <p:ph idx="1" type="subTitle"/>
          </p:nvPr>
        </p:nvSpPr>
        <p:spPr>
          <a:xfrm>
            <a:off x="0" y="0"/>
            <a:ext cx="9144000" cy="6858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888888"/>
              </a:buClr>
              <a:buSzPts val="3200"/>
              <a:buNone/>
            </a:pPr>
            <a:r>
              <a:t/>
            </a:r>
            <a:endParaRPr/>
          </a:p>
        </p:txBody>
      </p:sp>
      <p:pic>
        <p:nvPicPr>
          <p:cNvPr descr="tellllllllll 044.jpg" id="235" name="Google Shape;235;p38"/>
          <p:cNvPicPr preferRelativeResize="0"/>
          <p:nvPr/>
        </p:nvPicPr>
        <p:blipFill rotWithShape="1">
          <a:blip r:embed="rId3">
            <a:alphaModFix/>
          </a:blip>
          <a:srcRect b="0" l="0" r="0" t="0"/>
          <a:stretch/>
        </p:blipFill>
        <p:spPr>
          <a:xfrm>
            <a:off x="0" y="0"/>
            <a:ext cx="9144000" cy="6858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 name="Shape 239"/>
        <p:cNvGrpSpPr/>
        <p:nvPr/>
      </p:nvGrpSpPr>
      <p:grpSpPr>
        <a:xfrm>
          <a:off x="0" y="0"/>
          <a:ext cx="0" cy="0"/>
          <a:chOff x="0" y="0"/>
          <a:chExt cx="0" cy="0"/>
        </a:xfrm>
      </p:grpSpPr>
      <p:sp>
        <p:nvSpPr>
          <p:cNvPr id="240" name="Google Shape;240;p39"/>
          <p:cNvSpPr txBox="1"/>
          <p:nvPr>
            <p:ph idx="1" type="subTitle"/>
          </p:nvPr>
        </p:nvSpPr>
        <p:spPr>
          <a:xfrm>
            <a:off x="0" y="0"/>
            <a:ext cx="8429652" cy="6858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888888"/>
              </a:buClr>
              <a:buSzPts val="3200"/>
              <a:buNone/>
            </a:pPr>
            <a:r>
              <a:t/>
            </a:r>
            <a:endParaRPr/>
          </a:p>
        </p:txBody>
      </p:sp>
      <p:pic>
        <p:nvPicPr>
          <p:cNvPr descr="tellllllllll 052.jpg" id="241" name="Google Shape;241;p39"/>
          <p:cNvPicPr preferRelativeResize="0"/>
          <p:nvPr/>
        </p:nvPicPr>
        <p:blipFill rotWithShape="1">
          <a:blip r:embed="rId3">
            <a:alphaModFix/>
          </a:blip>
          <a:srcRect b="0" l="0" r="0" t="0"/>
          <a:stretch/>
        </p:blipFill>
        <p:spPr>
          <a:xfrm>
            <a:off x="0" y="0"/>
            <a:ext cx="9144000" cy="6858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 name="Shape 245"/>
        <p:cNvGrpSpPr/>
        <p:nvPr/>
      </p:nvGrpSpPr>
      <p:grpSpPr>
        <a:xfrm>
          <a:off x="0" y="0"/>
          <a:ext cx="0" cy="0"/>
          <a:chOff x="0" y="0"/>
          <a:chExt cx="0" cy="0"/>
        </a:xfrm>
      </p:grpSpPr>
      <p:sp>
        <p:nvSpPr>
          <p:cNvPr id="246" name="Google Shape;246;p40"/>
          <p:cNvSpPr txBox="1"/>
          <p:nvPr>
            <p:ph idx="1" type="subTitle"/>
          </p:nvPr>
        </p:nvSpPr>
        <p:spPr>
          <a:xfrm>
            <a:off x="0" y="0"/>
            <a:ext cx="9144000" cy="6858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888888"/>
              </a:buClr>
              <a:buSzPts val="3200"/>
              <a:buNone/>
            </a:pPr>
            <a:r>
              <a:t/>
            </a:r>
            <a:endParaRPr/>
          </a:p>
        </p:txBody>
      </p:sp>
      <p:pic>
        <p:nvPicPr>
          <p:cNvPr descr="tellllllllll 055.jpg" id="247" name="Google Shape;247;p40"/>
          <p:cNvPicPr preferRelativeResize="0"/>
          <p:nvPr/>
        </p:nvPicPr>
        <p:blipFill rotWithShape="1">
          <a:blip r:embed="rId3">
            <a:alphaModFix/>
          </a:blip>
          <a:srcRect b="0" l="0" r="0" t="0"/>
          <a:stretch/>
        </p:blipFill>
        <p:spPr>
          <a:xfrm>
            <a:off x="0" y="0"/>
            <a:ext cx="9144000" cy="6858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1" name="Shape 251"/>
        <p:cNvGrpSpPr/>
        <p:nvPr/>
      </p:nvGrpSpPr>
      <p:grpSpPr>
        <a:xfrm>
          <a:off x="0" y="0"/>
          <a:ext cx="0" cy="0"/>
          <a:chOff x="0" y="0"/>
          <a:chExt cx="0" cy="0"/>
        </a:xfrm>
      </p:grpSpPr>
      <p:sp>
        <p:nvSpPr>
          <p:cNvPr id="252" name="Google Shape;252;p41"/>
          <p:cNvSpPr txBox="1"/>
          <p:nvPr>
            <p:ph idx="1" type="subTitle"/>
          </p:nvPr>
        </p:nvSpPr>
        <p:spPr>
          <a:xfrm>
            <a:off x="0" y="0"/>
            <a:ext cx="9144000" cy="6858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1800"/>
              <a:buNone/>
            </a:pPr>
            <a:r>
              <a:rPr b="1" lang="sr-Cyrl-RS" sz="1800">
                <a:solidFill>
                  <a:schemeClr val="dk1"/>
                </a:solidFill>
                <a:latin typeface="Arial"/>
                <a:ea typeface="Arial"/>
                <a:cs typeface="Arial"/>
                <a:sym typeface="Arial"/>
              </a:rPr>
              <a:t>Акциона прича ,,Ананси чаробњак-зашто тигар живи сам,,</a:t>
            </a:r>
            <a:endParaRPr/>
          </a:p>
          <a:p>
            <a:pPr indent="0" lvl="0" marL="0" rtl="0" algn="ctr">
              <a:spcBef>
                <a:spcPts val="360"/>
              </a:spcBef>
              <a:spcAft>
                <a:spcPts val="0"/>
              </a:spcAft>
              <a:buClr>
                <a:schemeClr val="dk1"/>
              </a:buClr>
              <a:buSzPts val="1800"/>
              <a:buNone/>
            </a:pPr>
            <a:r>
              <a:rPr lang="sr-Cyrl-RS" sz="1800">
                <a:solidFill>
                  <a:schemeClr val="dk1"/>
                </a:solidFill>
                <a:latin typeface="Arial"/>
                <a:ea typeface="Arial"/>
                <a:cs typeface="Arial"/>
                <a:sym typeface="Arial"/>
              </a:rPr>
              <a:t>Слушали смо причу из књиге,,Ухвати ритам афричке приче,, која је подстакла дечију машту и креативност у комуникацији.</a:t>
            </a:r>
            <a:endParaRPr/>
          </a:p>
          <a:p>
            <a:pPr indent="0" lvl="0" marL="0" rtl="0" algn="ctr">
              <a:spcBef>
                <a:spcPts val="360"/>
              </a:spcBef>
              <a:spcAft>
                <a:spcPts val="0"/>
              </a:spcAft>
              <a:buClr>
                <a:srgbClr val="888888"/>
              </a:buClr>
              <a:buSzPts val="1800"/>
              <a:buNone/>
            </a:pPr>
            <a:r>
              <a:t/>
            </a:r>
            <a:endParaRPr sz="1800">
              <a:solidFill>
                <a:schemeClr val="dk1"/>
              </a:solidFill>
              <a:latin typeface="Arial"/>
              <a:ea typeface="Arial"/>
              <a:cs typeface="Arial"/>
              <a:sym typeface="Arial"/>
            </a:endParaRPr>
          </a:p>
        </p:txBody>
      </p:sp>
      <p:pic>
        <p:nvPicPr>
          <p:cNvPr descr="20160205_085836.jpg" id="253" name="Google Shape;253;p41"/>
          <p:cNvPicPr preferRelativeResize="0"/>
          <p:nvPr/>
        </p:nvPicPr>
        <p:blipFill rotWithShape="1">
          <a:blip r:embed="rId3">
            <a:alphaModFix/>
          </a:blip>
          <a:srcRect b="0" l="0" r="0" t="0"/>
          <a:stretch/>
        </p:blipFill>
        <p:spPr>
          <a:xfrm>
            <a:off x="571472" y="1000108"/>
            <a:ext cx="8001056" cy="585789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 name="Shape 97"/>
        <p:cNvGrpSpPr/>
        <p:nvPr/>
      </p:nvGrpSpPr>
      <p:grpSpPr>
        <a:xfrm>
          <a:off x="0" y="0"/>
          <a:ext cx="0" cy="0"/>
          <a:chOff x="0" y="0"/>
          <a:chExt cx="0" cy="0"/>
        </a:xfrm>
      </p:grpSpPr>
      <p:sp>
        <p:nvSpPr>
          <p:cNvPr id="98" name="Google Shape;98;p15"/>
          <p:cNvSpPr txBox="1"/>
          <p:nvPr>
            <p:ph idx="1" type="subTitle"/>
          </p:nvPr>
        </p:nvSpPr>
        <p:spPr>
          <a:xfrm>
            <a:off x="0" y="0"/>
            <a:ext cx="9144000" cy="6858000"/>
          </a:xfrm>
          <a:prstGeom prst="rect">
            <a:avLst/>
          </a:prstGeom>
          <a:noFill/>
          <a:ln>
            <a:noFill/>
          </a:ln>
        </p:spPr>
        <p:txBody>
          <a:bodyPr anchorCtr="0" anchor="t" bIns="45700" lIns="91425" spcFirstLastPara="1" rIns="91425" wrap="square" tIns="45700">
            <a:noAutofit/>
          </a:bodyPr>
          <a:lstStyle/>
          <a:p>
            <a:pPr indent="-88074" lvl="0" marL="0" rtl="0" algn="l">
              <a:spcBef>
                <a:spcPts val="0"/>
              </a:spcBef>
              <a:spcAft>
                <a:spcPts val="0"/>
              </a:spcAft>
              <a:buClr>
                <a:schemeClr val="dk1"/>
              </a:buClr>
              <a:buSzPts val="1387"/>
              <a:buFont typeface="Arial"/>
              <a:buChar char="•"/>
            </a:pPr>
            <a:r>
              <a:rPr lang="sr-Cyrl-RS" sz="1387">
                <a:solidFill>
                  <a:schemeClr val="dk1"/>
                </a:solidFill>
                <a:latin typeface="Arial"/>
                <a:ea typeface="Arial"/>
                <a:cs typeface="Arial"/>
                <a:sym typeface="Arial"/>
              </a:rPr>
              <a:t>   Развијати свестрани развој моторике,формирање и учвршћивање способности овладавања простором     кроз кретање у њему које је координирано,складно,грациозно,уравнотежено и ритмичко.</a:t>
            </a:r>
            <a:endParaRPr/>
          </a:p>
          <a:p>
            <a:pPr indent="0" lvl="0" marL="0" rtl="0" algn="l">
              <a:spcBef>
                <a:spcPts val="277"/>
              </a:spcBef>
              <a:spcAft>
                <a:spcPts val="0"/>
              </a:spcAft>
              <a:buClr>
                <a:srgbClr val="888888"/>
              </a:buClr>
              <a:buSzPts val="1387"/>
              <a:buFont typeface="Arial"/>
              <a:buNone/>
            </a:pPr>
            <a:r>
              <a:t/>
            </a:r>
            <a:endParaRPr sz="1387">
              <a:solidFill>
                <a:schemeClr val="dk1"/>
              </a:solidFill>
              <a:latin typeface="Arial"/>
              <a:ea typeface="Arial"/>
              <a:cs typeface="Arial"/>
              <a:sym typeface="Arial"/>
            </a:endParaRPr>
          </a:p>
          <a:p>
            <a:pPr indent="-88074" lvl="0" marL="0" rtl="0" algn="l">
              <a:spcBef>
                <a:spcPts val="277"/>
              </a:spcBef>
              <a:spcAft>
                <a:spcPts val="0"/>
              </a:spcAft>
              <a:buClr>
                <a:schemeClr val="dk1"/>
              </a:buClr>
              <a:buSzPts val="1387"/>
              <a:buFont typeface="Arial"/>
              <a:buChar char="•"/>
            </a:pPr>
            <a:r>
              <a:rPr lang="sr-Cyrl-RS" sz="1387">
                <a:solidFill>
                  <a:schemeClr val="dk1"/>
                </a:solidFill>
                <a:latin typeface="Arial"/>
                <a:ea typeface="Arial"/>
                <a:cs typeface="Arial"/>
                <a:sym typeface="Arial"/>
              </a:rPr>
              <a:t>    Развијање слуха,ритма музике,меморије,музичког укуса и музикалности уопште.</a:t>
            </a:r>
            <a:endParaRPr sz="1387">
              <a:solidFill>
                <a:schemeClr val="dk1"/>
              </a:solidFill>
              <a:latin typeface="Arial"/>
              <a:ea typeface="Arial"/>
              <a:cs typeface="Arial"/>
              <a:sym typeface="Arial"/>
            </a:endParaRPr>
          </a:p>
          <a:p>
            <a:pPr indent="0" lvl="0" marL="0" rtl="0" algn="l">
              <a:spcBef>
                <a:spcPts val="277"/>
              </a:spcBef>
              <a:spcAft>
                <a:spcPts val="0"/>
              </a:spcAft>
              <a:buClr>
                <a:schemeClr val="dk1"/>
              </a:buClr>
              <a:buSzPts val="1387"/>
              <a:buNone/>
            </a:pPr>
            <a:r>
              <a:rPr lang="sr-Cyrl-RS" sz="1387">
                <a:solidFill>
                  <a:schemeClr val="dk1"/>
                </a:solidFill>
                <a:latin typeface="Arial"/>
                <a:ea typeface="Arial"/>
                <a:cs typeface="Arial"/>
                <a:sym typeface="Arial"/>
              </a:rPr>
              <a:t> </a:t>
            </a:r>
            <a:endParaRPr sz="1387">
              <a:solidFill>
                <a:schemeClr val="dk1"/>
              </a:solidFill>
              <a:latin typeface="Arial"/>
              <a:ea typeface="Arial"/>
              <a:cs typeface="Arial"/>
              <a:sym typeface="Arial"/>
            </a:endParaRPr>
          </a:p>
          <a:p>
            <a:pPr indent="-88074" lvl="0" marL="0" rtl="0" algn="l">
              <a:spcBef>
                <a:spcPts val="277"/>
              </a:spcBef>
              <a:spcAft>
                <a:spcPts val="0"/>
              </a:spcAft>
              <a:buClr>
                <a:schemeClr val="dk1"/>
              </a:buClr>
              <a:buSzPts val="1387"/>
              <a:buFont typeface="Arial"/>
              <a:buChar char="•"/>
            </a:pPr>
            <a:r>
              <a:rPr lang="sr-Cyrl-RS" sz="1387">
                <a:solidFill>
                  <a:schemeClr val="dk1"/>
                </a:solidFill>
                <a:latin typeface="Arial"/>
                <a:ea typeface="Arial"/>
                <a:cs typeface="Arial"/>
                <a:sym typeface="Arial"/>
              </a:rPr>
              <a:t>   Способност  опажања,уочавања,разликовања,задржавања у свести визуелних података о        бојама,облицима и њиховим комбинацијама.</a:t>
            </a:r>
            <a:endParaRPr sz="1387">
              <a:solidFill>
                <a:schemeClr val="dk1"/>
              </a:solidFill>
              <a:latin typeface="Arial"/>
              <a:ea typeface="Arial"/>
              <a:cs typeface="Arial"/>
              <a:sym typeface="Arial"/>
            </a:endParaRPr>
          </a:p>
          <a:p>
            <a:pPr indent="0" lvl="0" marL="0" rtl="0" algn="l">
              <a:spcBef>
                <a:spcPts val="277"/>
              </a:spcBef>
              <a:spcAft>
                <a:spcPts val="0"/>
              </a:spcAft>
              <a:buClr>
                <a:schemeClr val="dk1"/>
              </a:buClr>
              <a:buSzPts val="1387"/>
              <a:buNone/>
            </a:pPr>
            <a:r>
              <a:rPr lang="sr-Cyrl-RS" sz="1387">
                <a:solidFill>
                  <a:schemeClr val="dk1"/>
                </a:solidFill>
                <a:latin typeface="Arial"/>
                <a:ea typeface="Arial"/>
                <a:cs typeface="Arial"/>
                <a:sym typeface="Arial"/>
              </a:rPr>
              <a:t> </a:t>
            </a:r>
            <a:endParaRPr sz="1387">
              <a:solidFill>
                <a:schemeClr val="dk1"/>
              </a:solidFill>
              <a:latin typeface="Arial"/>
              <a:ea typeface="Arial"/>
              <a:cs typeface="Arial"/>
              <a:sym typeface="Arial"/>
            </a:endParaRPr>
          </a:p>
          <a:p>
            <a:pPr indent="-88074" lvl="0" marL="0" rtl="0" algn="l">
              <a:spcBef>
                <a:spcPts val="277"/>
              </a:spcBef>
              <a:spcAft>
                <a:spcPts val="0"/>
              </a:spcAft>
              <a:buClr>
                <a:schemeClr val="dk1"/>
              </a:buClr>
              <a:buSzPts val="1387"/>
              <a:buFont typeface="Arial"/>
              <a:buChar char="•"/>
            </a:pPr>
            <a:r>
              <a:rPr lang="sr-Cyrl-RS" sz="1387">
                <a:solidFill>
                  <a:schemeClr val="dk1"/>
                </a:solidFill>
                <a:latin typeface="Arial"/>
                <a:ea typeface="Arial"/>
                <a:cs typeface="Arial"/>
                <a:sym typeface="Arial"/>
              </a:rPr>
              <a:t>    Усвајање техника рада и спремности у коришћењу материјала и алата.</a:t>
            </a:r>
            <a:endParaRPr sz="1387">
              <a:solidFill>
                <a:schemeClr val="dk1"/>
              </a:solidFill>
              <a:latin typeface="Arial"/>
              <a:ea typeface="Arial"/>
              <a:cs typeface="Arial"/>
              <a:sym typeface="Arial"/>
            </a:endParaRPr>
          </a:p>
          <a:p>
            <a:pPr indent="0" lvl="0" marL="0" rtl="0" algn="l">
              <a:spcBef>
                <a:spcPts val="407"/>
              </a:spcBef>
              <a:spcAft>
                <a:spcPts val="0"/>
              </a:spcAft>
              <a:buClr>
                <a:schemeClr val="dk1"/>
              </a:buClr>
              <a:buSzPts val="1387"/>
              <a:buNone/>
            </a:pPr>
            <a:r>
              <a:rPr lang="sr-Cyrl-RS" sz="1387">
                <a:solidFill>
                  <a:schemeClr val="dk1"/>
                </a:solidFill>
                <a:latin typeface="Arial"/>
                <a:ea typeface="Arial"/>
                <a:cs typeface="Arial"/>
                <a:sym typeface="Arial"/>
              </a:rPr>
              <a:t>  </a:t>
            </a:r>
            <a:r>
              <a:rPr lang="sr-Cyrl-RS" sz="1757">
                <a:solidFill>
                  <a:schemeClr val="dk1"/>
                </a:solidFill>
                <a:latin typeface="Arial"/>
                <a:ea typeface="Arial"/>
                <a:cs typeface="Arial"/>
                <a:sym typeface="Arial"/>
              </a:rPr>
              <a:t>10.</a:t>
            </a:r>
            <a:r>
              <a:rPr b="1" lang="sr-Cyrl-RS" sz="2035">
                <a:solidFill>
                  <a:schemeClr val="dk1"/>
                </a:solidFill>
                <a:latin typeface="Arial"/>
                <a:ea typeface="Arial"/>
                <a:cs typeface="Arial"/>
                <a:sym typeface="Arial"/>
              </a:rPr>
              <a:t>Задаци пројекта:</a:t>
            </a:r>
            <a:endParaRPr b="1" sz="2035">
              <a:solidFill>
                <a:schemeClr val="dk1"/>
              </a:solidFill>
              <a:latin typeface="Arial"/>
              <a:ea typeface="Arial"/>
              <a:cs typeface="Arial"/>
              <a:sym typeface="Arial"/>
            </a:endParaRPr>
          </a:p>
          <a:p>
            <a:pPr indent="-88074" lvl="0" marL="0" rtl="0" algn="l">
              <a:spcBef>
                <a:spcPts val="277"/>
              </a:spcBef>
              <a:spcAft>
                <a:spcPts val="0"/>
              </a:spcAft>
              <a:buClr>
                <a:schemeClr val="dk1"/>
              </a:buClr>
              <a:buSzPts val="1387"/>
              <a:buFont typeface="Arial"/>
              <a:buChar char="•"/>
            </a:pPr>
            <a:r>
              <a:rPr lang="sr-Cyrl-RS" sz="1387">
                <a:solidFill>
                  <a:schemeClr val="dk1"/>
                </a:solidFill>
                <a:latin typeface="Arial"/>
                <a:ea typeface="Arial"/>
                <a:cs typeface="Arial"/>
                <a:sym typeface="Arial"/>
              </a:rPr>
              <a:t>     Исказати сопствени доживљај одређене музике говором,покретом,ликовним изразом.</a:t>
            </a:r>
            <a:endParaRPr sz="1387">
              <a:solidFill>
                <a:schemeClr val="dk1"/>
              </a:solidFill>
              <a:latin typeface="Arial"/>
              <a:ea typeface="Arial"/>
              <a:cs typeface="Arial"/>
              <a:sym typeface="Arial"/>
            </a:endParaRPr>
          </a:p>
          <a:p>
            <a:pPr indent="-88074" lvl="0" marL="0" rtl="0" algn="l">
              <a:spcBef>
                <a:spcPts val="277"/>
              </a:spcBef>
              <a:spcAft>
                <a:spcPts val="0"/>
              </a:spcAft>
              <a:buClr>
                <a:schemeClr val="dk1"/>
              </a:buClr>
              <a:buSzPts val="1387"/>
              <a:buFont typeface="Arial"/>
              <a:buChar char="•"/>
            </a:pPr>
            <a:r>
              <a:rPr lang="sr-Cyrl-RS" sz="1387">
                <a:solidFill>
                  <a:schemeClr val="dk1"/>
                </a:solidFill>
                <a:latin typeface="Arial"/>
                <a:ea typeface="Arial"/>
                <a:cs typeface="Arial"/>
                <a:sym typeface="Arial"/>
              </a:rPr>
              <a:t>     Увођење деце у елементарне ставове и положаје тела у плесовима,стварајући код њих интерес за такву врсту     изражавања.</a:t>
            </a:r>
            <a:endParaRPr/>
          </a:p>
          <a:p>
            <a:pPr indent="-88074" lvl="0" marL="0" rtl="0" algn="l">
              <a:spcBef>
                <a:spcPts val="277"/>
              </a:spcBef>
              <a:spcAft>
                <a:spcPts val="0"/>
              </a:spcAft>
              <a:buClr>
                <a:schemeClr val="dk1"/>
              </a:buClr>
              <a:buSzPts val="1387"/>
              <a:buFont typeface="Arial"/>
              <a:buChar char="•"/>
            </a:pPr>
            <a:r>
              <a:rPr lang="sr-Cyrl-RS" sz="1387">
                <a:solidFill>
                  <a:schemeClr val="dk1"/>
                </a:solidFill>
                <a:latin typeface="Arial"/>
                <a:ea typeface="Arial"/>
                <a:cs typeface="Arial"/>
                <a:sym typeface="Arial"/>
              </a:rPr>
              <a:t>     Увођење деце у систематско посматрање разних предмета посебно обраћајући пажњу на њихову боју,облик,детаље.</a:t>
            </a:r>
            <a:endParaRPr sz="1387">
              <a:solidFill>
                <a:schemeClr val="dk1"/>
              </a:solidFill>
              <a:latin typeface="Arial"/>
              <a:ea typeface="Arial"/>
              <a:cs typeface="Arial"/>
              <a:sym typeface="Arial"/>
            </a:endParaRPr>
          </a:p>
          <a:p>
            <a:pPr indent="0" lvl="0" marL="0" rtl="0" algn="l">
              <a:spcBef>
                <a:spcPts val="407"/>
              </a:spcBef>
              <a:spcAft>
                <a:spcPts val="0"/>
              </a:spcAft>
              <a:buClr>
                <a:schemeClr val="dk1"/>
              </a:buClr>
              <a:buSzPts val="1665"/>
              <a:buNone/>
            </a:pPr>
            <a:r>
              <a:rPr lang="sr-Cyrl-RS" sz="1665">
                <a:solidFill>
                  <a:schemeClr val="dk1"/>
                </a:solidFill>
                <a:latin typeface="Arial"/>
                <a:ea typeface="Arial"/>
                <a:cs typeface="Arial"/>
                <a:sym typeface="Arial"/>
              </a:rPr>
              <a:t>  11.</a:t>
            </a:r>
            <a:r>
              <a:rPr b="1" lang="sr-Cyrl-RS" sz="2035">
                <a:solidFill>
                  <a:schemeClr val="dk1"/>
                </a:solidFill>
                <a:latin typeface="Arial"/>
                <a:ea typeface="Arial"/>
                <a:cs typeface="Arial"/>
                <a:sym typeface="Arial"/>
              </a:rPr>
              <a:t>Циљеви музичког васпитања:</a:t>
            </a:r>
            <a:endParaRPr/>
          </a:p>
          <a:p>
            <a:pPr indent="0" lvl="0" marL="0" rtl="0" algn="l">
              <a:spcBef>
                <a:spcPts val="407"/>
              </a:spcBef>
              <a:spcAft>
                <a:spcPts val="0"/>
              </a:spcAft>
              <a:buClr>
                <a:srgbClr val="888888"/>
              </a:buClr>
              <a:buSzPts val="2035"/>
              <a:buNone/>
            </a:pPr>
            <a:r>
              <a:t/>
            </a:r>
            <a:endParaRPr b="1" sz="2035">
              <a:solidFill>
                <a:schemeClr val="dk1"/>
              </a:solidFill>
              <a:latin typeface="Arial"/>
              <a:ea typeface="Arial"/>
              <a:cs typeface="Arial"/>
              <a:sym typeface="Arial"/>
            </a:endParaRPr>
          </a:p>
          <a:p>
            <a:pPr indent="-88074" lvl="0" marL="0" rtl="0" algn="l">
              <a:spcBef>
                <a:spcPts val="277"/>
              </a:spcBef>
              <a:spcAft>
                <a:spcPts val="0"/>
              </a:spcAft>
              <a:buClr>
                <a:schemeClr val="dk1"/>
              </a:buClr>
              <a:buSzPts val="1387"/>
              <a:buFont typeface="Arial"/>
              <a:buChar char="•"/>
            </a:pPr>
            <a:r>
              <a:rPr lang="sr-Cyrl-RS" sz="1387">
                <a:solidFill>
                  <a:schemeClr val="dk1"/>
                </a:solidFill>
                <a:latin typeface="Arial"/>
                <a:ea typeface="Arial"/>
                <a:cs typeface="Arial"/>
                <a:sym typeface="Arial"/>
              </a:rPr>
              <a:t>    Интерсовање за музику,способност њеног пажљивог слушања и емотивног доживљавања уз      препуштање    атмосфери коју  ствара ,посебно приликом опуштања и стварања доброг расположења .</a:t>
            </a:r>
            <a:endParaRPr/>
          </a:p>
          <a:p>
            <a:pPr indent="-88074" lvl="0" marL="0" rtl="0" algn="l">
              <a:spcBef>
                <a:spcPts val="277"/>
              </a:spcBef>
              <a:spcAft>
                <a:spcPts val="0"/>
              </a:spcAft>
              <a:buClr>
                <a:schemeClr val="dk1"/>
              </a:buClr>
              <a:buSzPts val="1387"/>
              <a:buFont typeface="Arial"/>
              <a:buChar char="•"/>
            </a:pPr>
            <a:r>
              <a:rPr lang="sr-Cyrl-RS" sz="1387">
                <a:solidFill>
                  <a:schemeClr val="dk1"/>
                </a:solidFill>
                <a:latin typeface="Arial"/>
                <a:ea typeface="Arial"/>
                <a:cs typeface="Arial"/>
                <a:sym typeface="Arial"/>
              </a:rPr>
              <a:t>    Развој дечијег гласовног апарата ,  култивисање њихових гласовних  могућности, артикулације и дикције, као и        комуникације путем вокалног изражавања .</a:t>
            </a:r>
            <a:endParaRPr/>
          </a:p>
          <a:p>
            <a:pPr indent="-88074" lvl="0" marL="0" rtl="0" algn="l">
              <a:spcBef>
                <a:spcPts val="277"/>
              </a:spcBef>
              <a:spcAft>
                <a:spcPts val="0"/>
              </a:spcAft>
              <a:buClr>
                <a:schemeClr val="dk1"/>
              </a:buClr>
              <a:buSzPts val="1387"/>
              <a:buFont typeface="Arial"/>
              <a:buChar char="•"/>
            </a:pPr>
            <a:r>
              <a:rPr lang="sr-Cyrl-RS" sz="1387">
                <a:solidFill>
                  <a:schemeClr val="dk1"/>
                </a:solidFill>
                <a:latin typeface="Arial"/>
                <a:ea typeface="Arial"/>
                <a:cs typeface="Arial"/>
                <a:sym typeface="Arial"/>
              </a:rPr>
              <a:t>    Владање својим гласом  приликом певања  (умерено певање без напрезања, гримаса дизања рамена викања ) ритмички  правилније и интонативно чистије извођење , већи посег гласа .</a:t>
            </a:r>
            <a:endParaRPr/>
          </a:p>
          <a:p>
            <a:pPr indent="0" lvl="0" marL="0" rtl="0" algn="l">
              <a:spcBef>
                <a:spcPts val="370"/>
              </a:spcBef>
              <a:spcAft>
                <a:spcPts val="0"/>
              </a:spcAft>
              <a:buClr>
                <a:srgbClr val="888888"/>
              </a:buClr>
              <a:buSzPts val="1850"/>
              <a:buFont typeface="Arial"/>
              <a:buNone/>
            </a:pPr>
            <a:r>
              <a:t/>
            </a:r>
            <a:endParaRPr b="1" sz="1850">
              <a:solidFill>
                <a:schemeClr val="dk1"/>
              </a:solidFill>
            </a:endParaRPr>
          </a:p>
          <a:p>
            <a:pPr indent="0" lvl="0" marL="0" rtl="0" algn="just">
              <a:spcBef>
                <a:spcPts val="259"/>
              </a:spcBef>
              <a:spcAft>
                <a:spcPts val="0"/>
              </a:spcAft>
              <a:buClr>
                <a:srgbClr val="888888"/>
              </a:buClr>
              <a:buSzPts val="1295"/>
              <a:buNone/>
            </a:pPr>
            <a:r>
              <a:t/>
            </a:r>
            <a:endParaRPr sz="1295">
              <a:solidFill>
                <a:schemeClr val="dk1"/>
              </a:solidFill>
            </a:endParaRPr>
          </a:p>
          <a:p>
            <a:pPr indent="0" lvl="0" marL="0" rtl="0" algn="just">
              <a:spcBef>
                <a:spcPts val="259"/>
              </a:spcBef>
              <a:spcAft>
                <a:spcPts val="0"/>
              </a:spcAft>
              <a:buClr>
                <a:schemeClr val="dk1"/>
              </a:buClr>
              <a:buSzPts val="1295"/>
              <a:buNone/>
            </a:pPr>
            <a:r>
              <a:rPr lang="sr-Cyrl-RS" sz="1295">
                <a:solidFill>
                  <a:schemeClr val="dk1"/>
                </a:solidFill>
              </a:rPr>
              <a:t>  </a:t>
            </a:r>
            <a:endParaRPr/>
          </a:p>
          <a:p>
            <a:pPr indent="0" lvl="0" marL="0" rtl="0" algn="just">
              <a:spcBef>
                <a:spcPts val="259"/>
              </a:spcBef>
              <a:spcAft>
                <a:spcPts val="0"/>
              </a:spcAft>
              <a:buClr>
                <a:srgbClr val="888888"/>
              </a:buClr>
              <a:buSzPts val="1295"/>
              <a:buNone/>
            </a:pPr>
            <a:r>
              <a:t/>
            </a:r>
            <a:endParaRPr sz="1295">
              <a:solidFill>
                <a:schemeClr val="dk1"/>
              </a:solidFill>
            </a:endParaRPr>
          </a:p>
          <a:p>
            <a:pPr indent="0" lvl="0" marL="0" rtl="0" algn="just">
              <a:spcBef>
                <a:spcPts val="259"/>
              </a:spcBef>
              <a:spcAft>
                <a:spcPts val="0"/>
              </a:spcAft>
              <a:buClr>
                <a:srgbClr val="888888"/>
              </a:buClr>
              <a:buSzPts val="1295"/>
              <a:buFont typeface="Arial"/>
              <a:buNone/>
            </a:pPr>
            <a:r>
              <a:t/>
            </a:r>
            <a:endParaRPr sz="1295">
              <a:solidFill>
                <a:schemeClr val="dk1"/>
              </a:solidFill>
            </a:endParaRPr>
          </a:p>
          <a:p>
            <a:pPr indent="0" lvl="0" marL="0" rtl="0" algn="just">
              <a:spcBef>
                <a:spcPts val="259"/>
              </a:spcBef>
              <a:spcAft>
                <a:spcPts val="0"/>
              </a:spcAft>
              <a:buClr>
                <a:srgbClr val="888888"/>
              </a:buClr>
              <a:buSzPts val="1295"/>
              <a:buFont typeface="Arial"/>
              <a:buNone/>
            </a:pPr>
            <a:r>
              <a:t/>
            </a:r>
            <a:endParaRPr sz="1295">
              <a:solidFill>
                <a:schemeClr val="dk1"/>
              </a:solidFill>
            </a:endParaRPr>
          </a:p>
          <a:p>
            <a:pPr indent="0" lvl="0" marL="0" rtl="0" algn="just">
              <a:spcBef>
                <a:spcPts val="259"/>
              </a:spcBef>
              <a:spcAft>
                <a:spcPts val="0"/>
              </a:spcAft>
              <a:buClr>
                <a:srgbClr val="888888"/>
              </a:buClr>
              <a:buSzPts val="1295"/>
              <a:buFont typeface="Arial"/>
              <a:buNone/>
            </a:pPr>
            <a:r>
              <a:t/>
            </a:r>
            <a:endParaRPr sz="1295">
              <a:solidFill>
                <a:schemeClr val="dk1"/>
              </a:solidFill>
            </a:endParaRPr>
          </a:p>
          <a:p>
            <a:pPr indent="0" lvl="0" marL="0" rtl="0" algn="just">
              <a:spcBef>
                <a:spcPts val="259"/>
              </a:spcBef>
              <a:spcAft>
                <a:spcPts val="0"/>
              </a:spcAft>
              <a:buClr>
                <a:srgbClr val="888888"/>
              </a:buClr>
              <a:buSzPts val="1295"/>
              <a:buFont typeface="Noto Sans Symbols"/>
              <a:buNone/>
            </a:pPr>
            <a:r>
              <a:t/>
            </a:r>
            <a:endParaRPr sz="1295">
              <a:solidFill>
                <a:schemeClr val="dk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 name="Shape 257"/>
        <p:cNvGrpSpPr/>
        <p:nvPr/>
      </p:nvGrpSpPr>
      <p:grpSpPr>
        <a:xfrm>
          <a:off x="0" y="0"/>
          <a:ext cx="0" cy="0"/>
          <a:chOff x="0" y="0"/>
          <a:chExt cx="0" cy="0"/>
        </a:xfrm>
      </p:grpSpPr>
      <p:sp>
        <p:nvSpPr>
          <p:cNvPr id="258" name="Google Shape;258;p42"/>
          <p:cNvSpPr txBox="1"/>
          <p:nvPr>
            <p:ph idx="1" type="subTitle"/>
          </p:nvPr>
        </p:nvSpPr>
        <p:spPr>
          <a:xfrm>
            <a:off x="0" y="0"/>
            <a:ext cx="9144000" cy="6858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888888"/>
              </a:buClr>
              <a:buSzPts val="3200"/>
              <a:buNone/>
            </a:pPr>
            <a:r>
              <a:t/>
            </a:r>
            <a:endParaRPr/>
          </a:p>
        </p:txBody>
      </p:sp>
      <p:pic>
        <p:nvPicPr>
          <p:cNvPr descr="20160205_085721.jpg" id="259" name="Google Shape;259;p42"/>
          <p:cNvPicPr preferRelativeResize="0"/>
          <p:nvPr/>
        </p:nvPicPr>
        <p:blipFill rotWithShape="1">
          <a:blip r:embed="rId3">
            <a:alphaModFix/>
          </a:blip>
          <a:srcRect b="0" l="0" r="0" t="0"/>
          <a:stretch/>
        </p:blipFill>
        <p:spPr>
          <a:xfrm>
            <a:off x="0" y="0"/>
            <a:ext cx="9144000" cy="6858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 name="Shape 263"/>
        <p:cNvGrpSpPr/>
        <p:nvPr/>
      </p:nvGrpSpPr>
      <p:grpSpPr>
        <a:xfrm>
          <a:off x="0" y="0"/>
          <a:ext cx="0" cy="0"/>
          <a:chOff x="0" y="0"/>
          <a:chExt cx="0" cy="0"/>
        </a:xfrm>
      </p:grpSpPr>
      <p:sp>
        <p:nvSpPr>
          <p:cNvPr id="264" name="Google Shape;264;p4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400"/>
              <a:buFont typeface="Calibri"/>
              <a:buNone/>
            </a:pPr>
            <a:r>
              <a:t/>
            </a:r>
            <a:endParaRPr/>
          </a:p>
        </p:txBody>
      </p:sp>
      <p:sp>
        <p:nvSpPr>
          <p:cNvPr id="265" name="Google Shape;265;p4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888888"/>
              </a:buClr>
              <a:buSzPts val="3200"/>
              <a:buNone/>
            </a:pPr>
            <a:r>
              <a:t/>
            </a:r>
            <a:endParaRPr/>
          </a:p>
        </p:txBody>
      </p:sp>
      <p:pic>
        <p:nvPicPr>
          <p:cNvPr descr="20160205_085748.jpg" id="266" name="Google Shape;266;p43"/>
          <p:cNvPicPr preferRelativeResize="0"/>
          <p:nvPr/>
        </p:nvPicPr>
        <p:blipFill rotWithShape="1">
          <a:blip r:embed="rId3">
            <a:alphaModFix/>
          </a:blip>
          <a:srcRect b="0" l="0" r="0" t="0"/>
          <a:stretch/>
        </p:blipFill>
        <p:spPr>
          <a:xfrm>
            <a:off x="0" y="0"/>
            <a:ext cx="9144000" cy="6858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 name="Shape 270"/>
        <p:cNvGrpSpPr/>
        <p:nvPr/>
      </p:nvGrpSpPr>
      <p:grpSpPr>
        <a:xfrm>
          <a:off x="0" y="0"/>
          <a:ext cx="0" cy="0"/>
          <a:chOff x="0" y="0"/>
          <a:chExt cx="0" cy="0"/>
        </a:xfrm>
      </p:grpSpPr>
      <p:sp>
        <p:nvSpPr>
          <p:cNvPr id="271" name="Google Shape;271;p44"/>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400"/>
              <a:buFont typeface="Calibri"/>
              <a:buNone/>
            </a:pPr>
            <a:r>
              <a:t/>
            </a:r>
            <a:endParaRPr/>
          </a:p>
        </p:txBody>
      </p:sp>
      <p:sp>
        <p:nvSpPr>
          <p:cNvPr id="272" name="Google Shape;272;p4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888888"/>
              </a:buClr>
              <a:buSzPts val="3200"/>
              <a:buNone/>
            </a:pPr>
            <a:r>
              <a:t/>
            </a:r>
            <a:endParaRPr/>
          </a:p>
        </p:txBody>
      </p:sp>
      <p:pic>
        <p:nvPicPr>
          <p:cNvPr descr="20160205_085909.jpg" id="273" name="Google Shape;273;p44"/>
          <p:cNvPicPr preferRelativeResize="0"/>
          <p:nvPr/>
        </p:nvPicPr>
        <p:blipFill rotWithShape="1">
          <a:blip r:embed="rId3">
            <a:alphaModFix/>
          </a:blip>
          <a:srcRect b="0" l="0" r="0" t="0"/>
          <a:stretch/>
        </p:blipFill>
        <p:spPr>
          <a:xfrm>
            <a:off x="0" y="0"/>
            <a:ext cx="9144000" cy="6858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7" name="Shape 277"/>
        <p:cNvGrpSpPr/>
        <p:nvPr/>
      </p:nvGrpSpPr>
      <p:grpSpPr>
        <a:xfrm>
          <a:off x="0" y="0"/>
          <a:ext cx="0" cy="0"/>
          <a:chOff x="0" y="0"/>
          <a:chExt cx="0" cy="0"/>
        </a:xfrm>
      </p:grpSpPr>
      <p:sp>
        <p:nvSpPr>
          <p:cNvPr id="278" name="Google Shape;278;p45"/>
          <p:cNvSpPr txBox="1"/>
          <p:nvPr>
            <p:ph idx="1" type="subTitle"/>
          </p:nvPr>
        </p:nvSpPr>
        <p:spPr>
          <a:xfrm>
            <a:off x="0" y="0"/>
            <a:ext cx="9144000" cy="6858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1800"/>
              <a:buNone/>
            </a:pPr>
            <a:r>
              <a:rPr lang="sr-Cyrl-RS" sz="1800">
                <a:solidFill>
                  <a:schemeClr val="dk1"/>
                </a:solidFill>
                <a:latin typeface="Arial"/>
                <a:ea typeface="Arial"/>
                <a:cs typeface="Arial"/>
                <a:sym typeface="Arial"/>
              </a:rPr>
              <a:t>Моје ,,афричко име,,</a:t>
            </a:r>
            <a:endParaRPr/>
          </a:p>
          <a:p>
            <a:pPr indent="0" lvl="0" marL="0" rtl="0" algn="l">
              <a:spcBef>
                <a:spcPts val="360"/>
              </a:spcBef>
              <a:spcAft>
                <a:spcPts val="0"/>
              </a:spcAft>
              <a:buClr>
                <a:schemeClr val="dk1"/>
              </a:buClr>
              <a:buSzPts val="1800"/>
              <a:buNone/>
            </a:pPr>
            <a:r>
              <a:rPr lang="sr-Cyrl-RS" sz="1800">
                <a:solidFill>
                  <a:schemeClr val="dk1"/>
                </a:solidFill>
                <a:latin typeface="Arial"/>
                <a:ea typeface="Arial"/>
                <a:cs typeface="Arial"/>
                <a:sym typeface="Arial"/>
              </a:rPr>
              <a:t>-деца седе опуштено у кругу и удобно</a:t>
            </a:r>
            <a:endParaRPr/>
          </a:p>
          <a:p>
            <a:pPr indent="0" lvl="0" marL="0" rtl="0" algn="l">
              <a:spcBef>
                <a:spcPts val="360"/>
              </a:spcBef>
              <a:spcAft>
                <a:spcPts val="0"/>
              </a:spcAft>
              <a:buClr>
                <a:schemeClr val="dk1"/>
              </a:buClr>
              <a:buSzPts val="1800"/>
              <a:buNone/>
            </a:pPr>
            <a:r>
              <a:rPr lang="sr-Cyrl-RS" sz="1800">
                <a:solidFill>
                  <a:schemeClr val="dk1"/>
                </a:solidFill>
                <a:latin typeface="Arial"/>
                <a:ea typeface="Arial"/>
                <a:cs typeface="Arial"/>
                <a:sym typeface="Arial"/>
              </a:rPr>
              <a:t>-свако дете се представља одређеном бојом</a:t>
            </a:r>
            <a:endParaRPr/>
          </a:p>
          <a:p>
            <a:pPr indent="0" lvl="0" marL="0" rtl="0" algn="l">
              <a:spcBef>
                <a:spcPts val="360"/>
              </a:spcBef>
              <a:spcAft>
                <a:spcPts val="0"/>
              </a:spcAft>
              <a:buClr>
                <a:schemeClr val="dk1"/>
              </a:buClr>
              <a:buSzPts val="1800"/>
              <a:buNone/>
            </a:pPr>
            <a:r>
              <a:rPr lang="sr-Cyrl-RS" sz="1800">
                <a:solidFill>
                  <a:schemeClr val="dk1"/>
                </a:solidFill>
                <a:latin typeface="Arial"/>
                <a:ea typeface="Arial"/>
                <a:cs typeface="Arial"/>
                <a:sym typeface="Arial"/>
              </a:rPr>
              <a:t>-говори која би хтео да буде животиња</a:t>
            </a:r>
            <a:endParaRPr/>
          </a:p>
          <a:p>
            <a:pPr indent="0" lvl="0" marL="0" rtl="0" algn="l">
              <a:spcBef>
                <a:spcPts val="360"/>
              </a:spcBef>
              <a:spcAft>
                <a:spcPts val="0"/>
              </a:spcAft>
              <a:buClr>
                <a:schemeClr val="dk1"/>
              </a:buClr>
              <a:buSzPts val="1800"/>
              <a:buNone/>
            </a:pPr>
            <a:r>
              <a:rPr lang="sr-Cyrl-RS" sz="1800">
                <a:solidFill>
                  <a:schemeClr val="dk1"/>
                </a:solidFill>
                <a:latin typeface="Arial"/>
                <a:ea typeface="Arial"/>
                <a:cs typeface="Arial"/>
                <a:sym typeface="Arial"/>
              </a:rPr>
              <a:t>-описују своје особине</a:t>
            </a:r>
            <a:endParaRPr/>
          </a:p>
          <a:p>
            <a:pPr indent="0" lvl="0" marL="0" rtl="0" algn="l">
              <a:spcBef>
                <a:spcPts val="360"/>
              </a:spcBef>
              <a:spcAft>
                <a:spcPts val="0"/>
              </a:spcAft>
              <a:buClr>
                <a:schemeClr val="dk1"/>
              </a:buClr>
              <a:buSzPts val="1800"/>
              <a:buNone/>
            </a:pPr>
            <a:r>
              <a:rPr lang="sr-Cyrl-RS" sz="1800">
                <a:solidFill>
                  <a:schemeClr val="dk1"/>
                </a:solidFill>
                <a:latin typeface="Arial"/>
                <a:ea typeface="Arial"/>
                <a:cs typeface="Arial"/>
                <a:sym typeface="Arial"/>
              </a:rPr>
              <a:t>-затим смишљамо ...Моје афричко име је...</a:t>
            </a:r>
            <a:endParaRPr/>
          </a:p>
          <a:p>
            <a:pPr indent="0" lvl="0" marL="0" rtl="0" algn="l">
              <a:spcBef>
                <a:spcPts val="360"/>
              </a:spcBef>
              <a:spcAft>
                <a:spcPts val="0"/>
              </a:spcAft>
              <a:buClr>
                <a:schemeClr val="dk1"/>
              </a:buClr>
              <a:buSzPts val="1800"/>
              <a:buNone/>
            </a:pPr>
            <a:r>
              <a:rPr lang="sr-Cyrl-RS" sz="1800">
                <a:solidFill>
                  <a:schemeClr val="dk1"/>
                </a:solidFill>
                <a:latin typeface="Arial"/>
                <a:ea typeface="Arial"/>
                <a:cs typeface="Arial"/>
                <a:sym typeface="Arial"/>
              </a:rPr>
              <a:t>-представљамо своје име покретом</a:t>
            </a:r>
            <a:endParaRPr/>
          </a:p>
          <a:p>
            <a:pPr indent="0" lvl="0" marL="0" rtl="0" algn="l">
              <a:spcBef>
                <a:spcPts val="360"/>
              </a:spcBef>
              <a:spcAft>
                <a:spcPts val="0"/>
              </a:spcAft>
              <a:buClr>
                <a:srgbClr val="888888"/>
              </a:buClr>
              <a:buSzPts val="1800"/>
              <a:buNone/>
            </a:pPr>
            <a:r>
              <a:t/>
            </a:r>
            <a:endParaRPr sz="1800">
              <a:solidFill>
                <a:schemeClr val="dk1"/>
              </a:solidFill>
              <a:latin typeface="Arial"/>
              <a:ea typeface="Arial"/>
              <a:cs typeface="Arial"/>
              <a:sym typeface="Arial"/>
            </a:endParaRPr>
          </a:p>
          <a:p>
            <a:pPr indent="0" lvl="0" marL="0" rtl="0" algn="l">
              <a:spcBef>
                <a:spcPts val="360"/>
              </a:spcBef>
              <a:spcAft>
                <a:spcPts val="0"/>
              </a:spcAft>
              <a:buClr>
                <a:srgbClr val="888888"/>
              </a:buClr>
              <a:buSzPts val="1800"/>
              <a:buNone/>
            </a:pPr>
            <a:r>
              <a:t/>
            </a:r>
            <a:endParaRPr sz="1800">
              <a:solidFill>
                <a:schemeClr val="dk1"/>
              </a:solidFill>
              <a:latin typeface="Arial"/>
              <a:ea typeface="Arial"/>
              <a:cs typeface="Arial"/>
              <a:sym typeface="Arial"/>
            </a:endParaRPr>
          </a:p>
          <a:p>
            <a:pPr indent="0" lvl="0" marL="0" rtl="0" algn="l">
              <a:spcBef>
                <a:spcPts val="360"/>
              </a:spcBef>
              <a:spcAft>
                <a:spcPts val="0"/>
              </a:spcAft>
              <a:buClr>
                <a:srgbClr val="888888"/>
              </a:buClr>
              <a:buSzPts val="1800"/>
              <a:buNone/>
            </a:pPr>
            <a:r>
              <a:t/>
            </a:r>
            <a:endParaRPr sz="1800">
              <a:solidFill>
                <a:schemeClr val="dk1"/>
              </a:solidFill>
              <a:latin typeface="Arial"/>
              <a:ea typeface="Arial"/>
              <a:cs typeface="Arial"/>
              <a:sym typeface="Arial"/>
            </a:endParaRPr>
          </a:p>
          <a:p>
            <a:pPr indent="0" lvl="0" marL="0" rtl="0" algn="l">
              <a:spcBef>
                <a:spcPts val="360"/>
              </a:spcBef>
              <a:spcAft>
                <a:spcPts val="0"/>
              </a:spcAft>
              <a:buClr>
                <a:schemeClr val="dk1"/>
              </a:buClr>
              <a:buSzPts val="1800"/>
              <a:buNone/>
            </a:pPr>
            <a:r>
              <a:rPr lang="sr-Cyrl-RS" sz="1800">
                <a:solidFill>
                  <a:schemeClr val="dk1"/>
                </a:solidFill>
                <a:latin typeface="Arial"/>
                <a:ea typeface="Arial"/>
                <a:cs typeface="Arial"/>
                <a:sym typeface="Arial"/>
              </a:rPr>
              <a:t>Афричка имена која су предшколци смислили су:Карибу,Зузу,Лики,Бик,Гог, Самбу,       </a:t>
            </a:r>
            <a:endParaRPr/>
          </a:p>
          <a:p>
            <a:pPr indent="0" lvl="0" marL="0" rtl="0" algn="ctr">
              <a:spcBef>
                <a:spcPts val="360"/>
              </a:spcBef>
              <a:spcAft>
                <a:spcPts val="0"/>
              </a:spcAft>
              <a:buClr>
                <a:schemeClr val="dk1"/>
              </a:buClr>
              <a:buSzPts val="1800"/>
              <a:buNone/>
            </a:pPr>
            <a:r>
              <a:rPr lang="sr-Cyrl-RS" sz="1800">
                <a:solidFill>
                  <a:schemeClr val="dk1"/>
                </a:solidFill>
                <a:latin typeface="Arial"/>
                <a:ea typeface="Arial"/>
                <a:cs typeface="Arial"/>
                <a:sym typeface="Arial"/>
              </a:rPr>
              <a:t>                                                                           Зуку,Лили,Коза,Тен,Ник,Јаки,Паде,Ђођо,Јао,Тути ,Цвет,Зулу,Томбито,Тумба лумба.</a:t>
            </a:r>
            <a:endParaRPr sz="1800">
              <a:solidFill>
                <a:schemeClr val="dk1"/>
              </a:solidFill>
              <a:latin typeface="Arial"/>
              <a:ea typeface="Arial"/>
              <a:cs typeface="Arial"/>
              <a:sym typeface="Arial"/>
            </a:endParaRPr>
          </a:p>
          <a:p>
            <a:pPr indent="0" lvl="0" marL="0" rtl="0" algn="l">
              <a:spcBef>
                <a:spcPts val="360"/>
              </a:spcBef>
              <a:spcAft>
                <a:spcPts val="0"/>
              </a:spcAft>
              <a:buClr>
                <a:srgbClr val="888888"/>
              </a:buClr>
              <a:buSzPts val="1800"/>
              <a:buNone/>
            </a:pPr>
            <a:r>
              <a:t/>
            </a:r>
            <a:endParaRPr sz="1800">
              <a:solidFill>
                <a:schemeClr val="dk1"/>
              </a:solidFill>
              <a:latin typeface="Arial"/>
              <a:ea typeface="Arial"/>
              <a:cs typeface="Arial"/>
              <a:sym typeface="Arial"/>
            </a:endParaRPr>
          </a:p>
          <a:p>
            <a:pPr indent="0" lvl="0" marL="0" rtl="0" algn="l">
              <a:spcBef>
                <a:spcPts val="640"/>
              </a:spcBef>
              <a:spcAft>
                <a:spcPts val="0"/>
              </a:spcAft>
              <a:buClr>
                <a:srgbClr val="888888"/>
              </a:buClr>
              <a:buSzPts val="3200"/>
              <a:buNone/>
            </a:pPr>
            <a:r>
              <a:t/>
            </a:r>
            <a:endParaRPr>
              <a:solidFill>
                <a:schemeClr val="dk1"/>
              </a:solidFill>
              <a:latin typeface="Arial"/>
              <a:ea typeface="Arial"/>
              <a:cs typeface="Arial"/>
              <a:sym typeface="Arial"/>
            </a:endParaRPr>
          </a:p>
          <a:p>
            <a:pPr indent="0" lvl="0" marL="0" rtl="0" algn="l">
              <a:spcBef>
                <a:spcPts val="640"/>
              </a:spcBef>
              <a:spcAft>
                <a:spcPts val="0"/>
              </a:spcAft>
              <a:buClr>
                <a:srgbClr val="888888"/>
              </a:buClr>
              <a:buSzPts val="3200"/>
              <a:buNone/>
            </a:pPr>
            <a:r>
              <a:t/>
            </a:r>
            <a:endParaRPr>
              <a:solidFill>
                <a:schemeClr val="dk1"/>
              </a:solidFill>
              <a:latin typeface="Arial"/>
              <a:ea typeface="Arial"/>
              <a:cs typeface="Arial"/>
              <a:sym typeface="Arial"/>
            </a:endParaRPr>
          </a:p>
          <a:p>
            <a:pPr indent="0" lvl="0" marL="0" rtl="0" algn="ctr">
              <a:spcBef>
                <a:spcPts val="640"/>
              </a:spcBef>
              <a:spcAft>
                <a:spcPts val="0"/>
              </a:spcAft>
              <a:buClr>
                <a:srgbClr val="888888"/>
              </a:buClr>
              <a:buSzPts val="3200"/>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2" name="Shape 282"/>
        <p:cNvGrpSpPr/>
        <p:nvPr/>
      </p:nvGrpSpPr>
      <p:grpSpPr>
        <a:xfrm>
          <a:off x="0" y="0"/>
          <a:ext cx="0" cy="0"/>
          <a:chOff x="0" y="0"/>
          <a:chExt cx="0" cy="0"/>
        </a:xfrm>
      </p:grpSpPr>
      <p:sp>
        <p:nvSpPr>
          <p:cNvPr id="283" name="Google Shape;283;p46"/>
          <p:cNvSpPr txBox="1"/>
          <p:nvPr>
            <p:ph type="ctrTitle"/>
          </p:nvPr>
        </p:nvSpPr>
        <p:spPr>
          <a:xfrm>
            <a:off x="214282" y="0"/>
            <a:ext cx="8243918" cy="1142984"/>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600"/>
              <a:buFont typeface="Arial"/>
              <a:buNone/>
            </a:pPr>
            <a:r>
              <a:rPr lang="sr-Cyrl-RS" sz="1600">
                <a:latin typeface="Arial"/>
                <a:ea typeface="Arial"/>
                <a:cs typeface="Arial"/>
                <a:sym typeface="Arial"/>
              </a:rPr>
              <a:t>Игра из Гане која се зове Оваре –вођа је у кругу остали понављају све што вођа каже или уради, када вођа одлучи да је крај каже свима да легну и броји до 10 задњи ко устане је следећи вођа.</a:t>
            </a:r>
            <a:endParaRPr sz="1600">
              <a:latin typeface="Arial"/>
              <a:ea typeface="Arial"/>
              <a:cs typeface="Arial"/>
              <a:sym typeface="Arial"/>
            </a:endParaRPr>
          </a:p>
        </p:txBody>
      </p:sp>
      <p:sp>
        <p:nvSpPr>
          <p:cNvPr id="284" name="Google Shape;284;p46"/>
          <p:cNvSpPr txBox="1"/>
          <p:nvPr>
            <p:ph idx="1" type="subTitle"/>
          </p:nvPr>
        </p:nvSpPr>
        <p:spPr>
          <a:xfrm>
            <a:off x="0" y="1785926"/>
            <a:ext cx="3643306" cy="4214842"/>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888888"/>
              </a:buClr>
              <a:buSzPts val="3200"/>
              <a:buNone/>
            </a:pPr>
            <a:r>
              <a:t/>
            </a:r>
            <a:endParaRPr/>
          </a:p>
        </p:txBody>
      </p:sp>
      <p:pic>
        <p:nvPicPr>
          <p:cNvPr descr="20160203_113813.jpg" id="285" name="Google Shape;285;p46"/>
          <p:cNvPicPr preferRelativeResize="0"/>
          <p:nvPr/>
        </p:nvPicPr>
        <p:blipFill rotWithShape="1">
          <a:blip r:embed="rId3">
            <a:alphaModFix/>
          </a:blip>
          <a:srcRect b="0" l="0" r="0" t="0"/>
          <a:stretch/>
        </p:blipFill>
        <p:spPr>
          <a:xfrm>
            <a:off x="0" y="1214422"/>
            <a:ext cx="4572000" cy="5643578"/>
          </a:xfrm>
          <a:prstGeom prst="rect">
            <a:avLst/>
          </a:prstGeom>
          <a:noFill/>
          <a:ln>
            <a:noFill/>
          </a:ln>
        </p:spPr>
      </p:pic>
      <p:pic>
        <p:nvPicPr>
          <p:cNvPr descr="20160203_114221.jpg" id="286" name="Google Shape;286;p46"/>
          <p:cNvPicPr preferRelativeResize="0"/>
          <p:nvPr/>
        </p:nvPicPr>
        <p:blipFill rotWithShape="1">
          <a:blip r:embed="rId4">
            <a:alphaModFix/>
          </a:blip>
          <a:srcRect b="0" l="0" r="0" t="0"/>
          <a:stretch/>
        </p:blipFill>
        <p:spPr>
          <a:xfrm>
            <a:off x="4857752" y="1214422"/>
            <a:ext cx="4286248" cy="564357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0" name="Shape 290"/>
        <p:cNvGrpSpPr/>
        <p:nvPr/>
      </p:nvGrpSpPr>
      <p:grpSpPr>
        <a:xfrm>
          <a:off x="0" y="0"/>
          <a:ext cx="0" cy="0"/>
          <a:chOff x="0" y="0"/>
          <a:chExt cx="0" cy="0"/>
        </a:xfrm>
      </p:grpSpPr>
      <p:sp>
        <p:nvSpPr>
          <p:cNvPr id="291" name="Google Shape;291;p47"/>
          <p:cNvSpPr txBox="1"/>
          <p:nvPr>
            <p:ph idx="1" type="subTitle"/>
          </p:nvPr>
        </p:nvSpPr>
        <p:spPr>
          <a:xfrm>
            <a:off x="0" y="0"/>
            <a:ext cx="9144000" cy="6858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000"/>
              <a:buNone/>
            </a:pPr>
            <a:r>
              <a:rPr lang="sr-Cyrl-RS" sz="2000">
                <a:solidFill>
                  <a:schemeClr val="dk1"/>
                </a:solidFill>
                <a:latin typeface="Arial"/>
                <a:ea typeface="Arial"/>
                <a:cs typeface="Arial"/>
                <a:sym typeface="Arial"/>
              </a:rPr>
              <a:t>III фаза усвајање текста имелодије песме ,,Авантуре малога Јују,,</a:t>
            </a:r>
            <a:endParaRPr sz="2000">
              <a:solidFill>
                <a:schemeClr val="dk1"/>
              </a:solidFill>
              <a:latin typeface="Arial"/>
              <a:ea typeface="Arial"/>
              <a:cs typeface="Arial"/>
              <a:sym typeface="Arial"/>
            </a:endParaRPr>
          </a:p>
          <a:p>
            <a:pPr indent="0" lvl="0" marL="0" rtl="0" algn="l">
              <a:lnSpc>
                <a:spcPct val="90000"/>
              </a:lnSpc>
              <a:spcBef>
                <a:spcPts val="400"/>
              </a:spcBef>
              <a:spcAft>
                <a:spcPts val="0"/>
              </a:spcAft>
              <a:buClr>
                <a:schemeClr val="dk1"/>
              </a:buClr>
              <a:buSzPts val="2000"/>
              <a:buNone/>
            </a:pPr>
            <a:r>
              <a:rPr lang="sr-Cyrl-RS" sz="2000">
                <a:solidFill>
                  <a:schemeClr val="dk1"/>
                </a:solidFill>
                <a:latin typeface="Arial"/>
                <a:ea typeface="Arial"/>
                <a:cs typeface="Arial"/>
                <a:sym typeface="Arial"/>
              </a:rPr>
              <a:t>Учимо песму,, Авантуре малога Јују,, свирајући на синтисајзеру а у извођењу кореографије користићемо верзију песме у извођену хора ,,Загребачки малишани,,( на приложеном диску мелодија бр.3) Затим смо у ритму песме користили звечке. </a:t>
            </a:r>
            <a:endParaRPr/>
          </a:p>
          <a:p>
            <a:pPr indent="0" lvl="0" marL="0" rtl="0" algn="l">
              <a:lnSpc>
                <a:spcPct val="90000"/>
              </a:lnSpc>
              <a:spcBef>
                <a:spcPts val="400"/>
              </a:spcBef>
              <a:spcAft>
                <a:spcPts val="0"/>
              </a:spcAft>
              <a:buClr>
                <a:srgbClr val="888888"/>
              </a:buClr>
              <a:buSzPts val="2000"/>
              <a:buNone/>
            </a:pPr>
            <a:r>
              <a:t/>
            </a:r>
            <a:endParaRPr sz="2000">
              <a:solidFill>
                <a:schemeClr val="dk1"/>
              </a:solidFill>
              <a:latin typeface="Arial"/>
              <a:ea typeface="Arial"/>
              <a:cs typeface="Arial"/>
              <a:sym typeface="Arial"/>
            </a:endParaRPr>
          </a:p>
          <a:p>
            <a:pPr indent="0" lvl="0" marL="0" rtl="0" algn="l">
              <a:lnSpc>
                <a:spcPct val="90000"/>
              </a:lnSpc>
              <a:spcBef>
                <a:spcPts val="400"/>
              </a:spcBef>
              <a:spcAft>
                <a:spcPts val="0"/>
              </a:spcAft>
              <a:buClr>
                <a:srgbClr val="888888"/>
              </a:buClr>
              <a:buSzPts val="2000"/>
              <a:buNone/>
            </a:pPr>
            <a:r>
              <a:t/>
            </a:r>
            <a:endParaRPr sz="2000">
              <a:solidFill>
                <a:schemeClr val="dk1"/>
              </a:solidFill>
              <a:latin typeface="Arial"/>
              <a:ea typeface="Arial"/>
              <a:cs typeface="Arial"/>
              <a:sym typeface="Arial"/>
            </a:endParaRPr>
          </a:p>
          <a:p>
            <a:pPr indent="0" lvl="0" marL="0" rtl="0" algn="ctr">
              <a:lnSpc>
                <a:spcPct val="90000"/>
              </a:lnSpc>
              <a:spcBef>
                <a:spcPts val="240"/>
              </a:spcBef>
              <a:spcAft>
                <a:spcPts val="0"/>
              </a:spcAft>
              <a:buClr>
                <a:schemeClr val="dk1"/>
              </a:buClr>
              <a:buSzPts val="1200"/>
              <a:buNone/>
            </a:pPr>
            <a:r>
              <a:rPr lang="sr-Cyrl-RS" sz="1200">
                <a:solidFill>
                  <a:schemeClr val="dk1"/>
                </a:solidFill>
                <a:latin typeface="Arial"/>
                <a:ea typeface="Arial"/>
                <a:cs typeface="Arial"/>
                <a:sym typeface="Arial"/>
              </a:rPr>
              <a:t>Била мама Кукунка Кукунка </a:t>
            </a:r>
            <a:endParaRPr/>
          </a:p>
          <a:p>
            <a:pPr indent="0" lvl="0" marL="0" rtl="0" algn="ctr">
              <a:lnSpc>
                <a:spcPct val="90000"/>
              </a:lnSpc>
              <a:spcBef>
                <a:spcPts val="240"/>
              </a:spcBef>
              <a:spcAft>
                <a:spcPts val="0"/>
              </a:spcAft>
              <a:buClr>
                <a:schemeClr val="dk1"/>
              </a:buClr>
              <a:buSzPts val="1200"/>
              <a:buNone/>
            </a:pPr>
            <a:r>
              <a:rPr lang="sr-Cyrl-RS" sz="1200">
                <a:solidFill>
                  <a:schemeClr val="dk1"/>
                </a:solidFill>
                <a:latin typeface="Arial"/>
                <a:ea typeface="Arial"/>
                <a:cs typeface="Arial"/>
                <a:sym typeface="Arial"/>
              </a:rPr>
              <a:t>Био тата Таранта Таранта</a:t>
            </a:r>
            <a:endParaRPr/>
          </a:p>
          <a:p>
            <a:pPr indent="0" lvl="0" marL="0" rtl="0" algn="ctr">
              <a:lnSpc>
                <a:spcPct val="90000"/>
              </a:lnSpc>
              <a:spcBef>
                <a:spcPts val="240"/>
              </a:spcBef>
              <a:spcAft>
                <a:spcPts val="0"/>
              </a:spcAft>
              <a:buClr>
                <a:schemeClr val="dk1"/>
              </a:buClr>
              <a:buSzPts val="1200"/>
              <a:buNone/>
            </a:pPr>
            <a:r>
              <a:rPr lang="sr-Cyrl-RS" sz="1200">
                <a:solidFill>
                  <a:schemeClr val="dk1"/>
                </a:solidFill>
                <a:latin typeface="Arial"/>
                <a:ea typeface="Arial"/>
                <a:cs typeface="Arial"/>
                <a:sym typeface="Arial"/>
              </a:rPr>
              <a:t>Имали су малога Јују.</a:t>
            </a:r>
            <a:endParaRPr/>
          </a:p>
          <a:p>
            <a:pPr indent="0" lvl="0" marL="0" rtl="0" algn="ctr">
              <a:lnSpc>
                <a:spcPct val="90000"/>
              </a:lnSpc>
              <a:spcBef>
                <a:spcPts val="240"/>
              </a:spcBef>
              <a:spcAft>
                <a:spcPts val="0"/>
              </a:spcAft>
              <a:buClr>
                <a:schemeClr val="dk1"/>
              </a:buClr>
              <a:buSzPts val="1200"/>
              <a:buNone/>
            </a:pPr>
            <a:r>
              <a:rPr lang="sr-Cyrl-RS" sz="1200">
                <a:solidFill>
                  <a:schemeClr val="dk1"/>
                </a:solidFill>
                <a:latin typeface="Arial"/>
                <a:ea typeface="Arial"/>
                <a:cs typeface="Arial"/>
                <a:sym typeface="Arial"/>
              </a:rPr>
              <a:t>Једном су се шетали,шетали</a:t>
            </a:r>
            <a:endParaRPr/>
          </a:p>
          <a:p>
            <a:pPr indent="0" lvl="0" marL="0" rtl="0" algn="ctr">
              <a:lnSpc>
                <a:spcPct val="90000"/>
              </a:lnSpc>
              <a:spcBef>
                <a:spcPts val="240"/>
              </a:spcBef>
              <a:spcAft>
                <a:spcPts val="0"/>
              </a:spcAft>
              <a:buClr>
                <a:schemeClr val="dk1"/>
              </a:buClr>
              <a:buSzPts val="1200"/>
              <a:buNone/>
            </a:pPr>
            <a:r>
              <a:rPr lang="sr-Cyrl-RS" sz="1200">
                <a:solidFill>
                  <a:schemeClr val="dk1"/>
                </a:solidFill>
                <a:latin typeface="Arial"/>
                <a:ea typeface="Arial"/>
                <a:cs typeface="Arial"/>
                <a:sym typeface="Arial"/>
              </a:rPr>
              <a:t>Крај дубоке реке Нил реке Нил </a:t>
            </a:r>
            <a:endParaRPr/>
          </a:p>
          <a:p>
            <a:pPr indent="0" lvl="0" marL="0" rtl="0" algn="ctr">
              <a:lnSpc>
                <a:spcPct val="90000"/>
              </a:lnSpc>
              <a:spcBef>
                <a:spcPts val="240"/>
              </a:spcBef>
              <a:spcAft>
                <a:spcPts val="0"/>
              </a:spcAft>
              <a:buClr>
                <a:schemeClr val="dk1"/>
              </a:buClr>
              <a:buSzPts val="1200"/>
              <a:buNone/>
            </a:pPr>
            <a:r>
              <a:rPr lang="sr-Cyrl-RS" sz="1200">
                <a:solidFill>
                  <a:schemeClr val="dk1"/>
                </a:solidFill>
                <a:latin typeface="Arial"/>
                <a:ea typeface="Arial"/>
                <a:cs typeface="Arial"/>
                <a:sym typeface="Arial"/>
              </a:rPr>
              <a:t>Где је био велик крокодил.</a:t>
            </a:r>
            <a:endParaRPr/>
          </a:p>
          <a:p>
            <a:pPr indent="0" lvl="0" marL="0" rtl="0" algn="ctr">
              <a:lnSpc>
                <a:spcPct val="90000"/>
              </a:lnSpc>
              <a:spcBef>
                <a:spcPts val="240"/>
              </a:spcBef>
              <a:spcAft>
                <a:spcPts val="0"/>
              </a:spcAft>
              <a:buClr>
                <a:schemeClr val="dk1"/>
              </a:buClr>
              <a:buSzPts val="1200"/>
              <a:buNone/>
            </a:pPr>
            <a:r>
              <a:rPr lang="sr-Cyrl-RS" sz="1200">
                <a:solidFill>
                  <a:schemeClr val="dk1"/>
                </a:solidFill>
                <a:latin typeface="Arial"/>
                <a:ea typeface="Arial"/>
                <a:cs typeface="Arial"/>
                <a:sym typeface="Arial"/>
              </a:rPr>
              <a:t>Скочи тако крокодил, крокоди, </a:t>
            </a:r>
            <a:endParaRPr/>
          </a:p>
          <a:p>
            <a:pPr indent="0" lvl="0" marL="0" rtl="0" algn="ctr">
              <a:lnSpc>
                <a:spcPct val="90000"/>
              </a:lnSpc>
              <a:spcBef>
                <a:spcPts val="240"/>
              </a:spcBef>
              <a:spcAft>
                <a:spcPts val="0"/>
              </a:spcAft>
              <a:buClr>
                <a:schemeClr val="dk1"/>
              </a:buClr>
              <a:buSzPts val="1200"/>
              <a:buNone/>
            </a:pPr>
            <a:r>
              <a:rPr lang="sr-Cyrl-RS" sz="1200">
                <a:solidFill>
                  <a:schemeClr val="dk1"/>
                </a:solidFill>
                <a:latin typeface="Arial"/>
                <a:ea typeface="Arial"/>
                <a:cs typeface="Arial"/>
                <a:sym typeface="Arial"/>
              </a:rPr>
              <a:t>Из дубоке реке Нил, реке Нил</a:t>
            </a:r>
            <a:endParaRPr/>
          </a:p>
          <a:p>
            <a:pPr indent="0" lvl="0" marL="0" rtl="0" algn="ctr">
              <a:lnSpc>
                <a:spcPct val="90000"/>
              </a:lnSpc>
              <a:spcBef>
                <a:spcPts val="240"/>
              </a:spcBef>
              <a:spcAft>
                <a:spcPts val="0"/>
              </a:spcAft>
              <a:buClr>
                <a:schemeClr val="dk1"/>
              </a:buClr>
              <a:buSzPts val="1200"/>
              <a:buNone/>
            </a:pPr>
            <a:r>
              <a:rPr lang="sr-Cyrl-RS" sz="1200">
                <a:solidFill>
                  <a:schemeClr val="dk1"/>
                </a:solidFill>
                <a:latin typeface="Arial"/>
                <a:ea typeface="Arial"/>
                <a:cs typeface="Arial"/>
                <a:sym typeface="Arial"/>
              </a:rPr>
              <a:t>Ухватио малога Јују</a:t>
            </a:r>
            <a:endParaRPr/>
          </a:p>
          <a:p>
            <a:pPr indent="0" lvl="0" marL="0" rtl="0" algn="ctr">
              <a:lnSpc>
                <a:spcPct val="90000"/>
              </a:lnSpc>
              <a:spcBef>
                <a:spcPts val="240"/>
              </a:spcBef>
              <a:spcAft>
                <a:spcPts val="0"/>
              </a:spcAft>
              <a:buClr>
                <a:schemeClr val="dk1"/>
              </a:buClr>
              <a:buSzPts val="1200"/>
              <a:buNone/>
            </a:pPr>
            <a:r>
              <a:rPr lang="sr-Cyrl-RS" sz="1200">
                <a:solidFill>
                  <a:schemeClr val="dk1"/>
                </a:solidFill>
                <a:latin typeface="Arial"/>
                <a:ea typeface="Arial"/>
                <a:cs typeface="Arial"/>
                <a:sym typeface="Arial"/>
              </a:rPr>
              <a:t>Плаче мама Кукунка Кукунка </a:t>
            </a:r>
            <a:endParaRPr/>
          </a:p>
          <a:p>
            <a:pPr indent="0" lvl="0" marL="0" rtl="0" algn="ctr">
              <a:lnSpc>
                <a:spcPct val="90000"/>
              </a:lnSpc>
              <a:spcBef>
                <a:spcPts val="240"/>
              </a:spcBef>
              <a:spcAft>
                <a:spcPts val="0"/>
              </a:spcAft>
              <a:buClr>
                <a:schemeClr val="dk1"/>
              </a:buClr>
              <a:buSzPts val="1200"/>
              <a:buNone/>
            </a:pPr>
            <a:r>
              <a:rPr lang="sr-Cyrl-RS" sz="1200">
                <a:solidFill>
                  <a:schemeClr val="dk1"/>
                </a:solidFill>
                <a:latin typeface="Arial"/>
                <a:ea typeface="Arial"/>
                <a:cs typeface="Arial"/>
                <a:sym typeface="Arial"/>
              </a:rPr>
              <a:t>Плаче тата Таранта Таранта</a:t>
            </a:r>
            <a:endParaRPr/>
          </a:p>
          <a:p>
            <a:pPr indent="0" lvl="0" marL="0" rtl="0" algn="ctr">
              <a:lnSpc>
                <a:spcPct val="90000"/>
              </a:lnSpc>
              <a:spcBef>
                <a:spcPts val="240"/>
              </a:spcBef>
              <a:spcAft>
                <a:spcPts val="0"/>
              </a:spcAft>
              <a:buClr>
                <a:schemeClr val="dk1"/>
              </a:buClr>
              <a:buSzPts val="1200"/>
              <a:buNone/>
            </a:pPr>
            <a:r>
              <a:rPr lang="sr-Cyrl-RS" sz="1200">
                <a:solidFill>
                  <a:schemeClr val="dk1"/>
                </a:solidFill>
                <a:latin typeface="Arial"/>
                <a:ea typeface="Arial"/>
                <a:cs typeface="Arial"/>
                <a:sym typeface="Arial"/>
              </a:rPr>
              <a:t>Врати нама нашега Јују</a:t>
            </a:r>
            <a:endParaRPr/>
          </a:p>
          <a:p>
            <a:pPr indent="0" lvl="0" marL="0" rtl="0" algn="ctr">
              <a:lnSpc>
                <a:spcPct val="90000"/>
              </a:lnSpc>
              <a:spcBef>
                <a:spcPts val="240"/>
              </a:spcBef>
              <a:spcAft>
                <a:spcPts val="0"/>
              </a:spcAft>
              <a:buClr>
                <a:schemeClr val="dk1"/>
              </a:buClr>
              <a:buSzPts val="1200"/>
              <a:buNone/>
            </a:pPr>
            <a:r>
              <a:rPr lang="sr-Cyrl-RS" sz="1200">
                <a:solidFill>
                  <a:schemeClr val="dk1"/>
                </a:solidFill>
                <a:latin typeface="Arial"/>
                <a:ea typeface="Arial"/>
                <a:cs typeface="Arial"/>
                <a:sym typeface="Arial"/>
              </a:rPr>
              <a:t> Вели њима  крокодил, крокодил </a:t>
            </a:r>
            <a:endParaRPr/>
          </a:p>
          <a:p>
            <a:pPr indent="0" lvl="0" marL="0" rtl="0" algn="ctr">
              <a:lnSpc>
                <a:spcPct val="90000"/>
              </a:lnSpc>
              <a:spcBef>
                <a:spcPts val="240"/>
              </a:spcBef>
              <a:spcAft>
                <a:spcPts val="0"/>
              </a:spcAft>
              <a:buClr>
                <a:schemeClr val="dk1"/>
              </a:buClr>
              <a:buSzPts val="1200"/>
              <a:buNone/>
            </a:pPr>
            <a:r>
              <a:rPr lang="sr-Cyrl-RS" sz="1200">
                <a:solidFill>
                  <a:schemeClr val="dk1"/>
                </a:solidFill>
                <a:latin typeface="Arial"/>
                <a:ea typeface="Arial"/>
                <a:cs typeface="Arial"/>
                <a:sym typeface="Arial"/>
              </a:rPr>
              <a:t>Из дубоке реке Нил, реке Нил</a:t>
            </a:r>
            <a:endParaRPr/>
          </a:p>
          <a:p>
            <a:pPr indent="0" lvl="0" marL="0" rtl="0" algn="ctr">
              <a:lnSpc>
                <a:spcPct val="90000"/>
              </a:lnSpc>
              <a:spcBef>
                <a:spcPts val="240"/>
              </a:spcBef>
              <a:spcAft>
                <a:spcPts val="0"/>
              </a:spcAft>
              <a:buClr>
                <a:schemeClr val="dk1"/>
              </a:buClr>
              <a:buSzPts val="1200"/>
              <a:buNone/>
            </a:pPr>
            <a:r>
              <a:rPr lang="sr-Cyrl-RS" sz="1200">
                <a:solidFill>
                  <a:schemeClr val="dk1"/>
                </a:solidFill>
                <a:latin typeface="Arial"/>
                <a:ea typeface="Arial"/>
                <a:cs typeface="Arial"/>
                <a:sym typeface="Arial"/>
              </a:rPr>
              <a:t>Донес,те ми вола печеног.</a:t>
            </a:r>
            <a:endParaRPr/>
          </a:p>
          <a:p>
            <a:pPr indent="0" lvl="0" marL="0" rtl="0" algn="ctr">
              <a:lnSpc>
                <a:spcPct val="90000"/>
              </a:lnSpc>
              <a:spcBef>
                <a:spcPts val="240"/>
              </a:spcBef>
              <a:spcAft>
                <a:spcPts val="0"/>
              </a:spcAft>
              <a:buClr>
                <a:schemeClr val="dk1"/>
              </a:buClr>
              <a:buSzPts val="1200"/>
              <a:buNone/>
            </a:pPr>
            <a:r>
              <a:rPr lang="sr-Cyrl-RS" sz="1200">
                <a:solidFill>
                  <a:schemeClr val="dk1"/>
                </a:solidFill>
                <a:latin typeface="Arial"/>
                <a:ea typeface="Arial"/>
                <a:cs typeface="Arial"/>
                <a:sym typeface="Arial"/>
              </a:rPr>
              <a:t>Трчи мама Кукунка ,Кукунка</a:t>
            </a:r>
            <a:endParaRPr/>
          </a:p>
          <a:p>
            <a:pPr indent="0" lvl="0" marL="0" rtl="0" algn="ctr">
              <a:lnSpc>
                <a:spcPct val="90000"/>
              </a:lnSpc>
              <a:spcBef>
                <a:spcPts val="240"/>
              </a:spcBef>
              <a:spcAft>
                <a:spcPts val="0"/>
              </a:spcAft>
              <a:buClr>
                <a:schemeClr val="dk1"/>
              </a:buClr>
              <a:buSzPts val="1200"/>
              <a:buNone/>
            </a:pPr>
            <a:r>
              <a:rPr lang="sr-Cyrl-RS" sz="1200">
                <a:solidFill>
                  <a:schemeClr val="dk1"/>
                </a:solidFill>
                <a:latin typeface="Arial"/>
                <a:ea typeface="Arial"/>
                <a:cs typeface="Arial"/>
                <a:sym typeface="Arial"/>
              </a:rPr>
              <a:t>Трчи тата Таранта,Таранта</a:t>
            </a:r>
            <a:endParaRPr/>
          </a:p>
          <a:p>
            <a:pPr indent="0" lvl="0" marL="0" rtl="0" algn="ctr">
              <a:lnSpc>
                <a:spcPct val="90000"/>
              </a:lnSpc>
              <a:spcBef>
                <a:spcPts val="240"/>
              </a:spcBef>
              <a:spcAft>
                <a:spcPts val="0"/>
              </a:spcAft>
              <a:buClr>
                <a:schemeClr val="dk1"/>
              </a:buClr>
              <a:buSzPts val="1200"/>
              <a:buNone/>
            </a:pPr>
            <a:r>
              <a:rPr lang="sr-Cyrl-RS" sz="1200">
                <a:solidFill>
                  <a:schemeClr val="dk1"/>
                </a:solidFill>
                <a:latin typeface="Arial"/>
                <a:ea typeface="Arial"/>
                <a:cs typeface="Arial"/>
                <a:sym typeface="Arial"/>
              </a:rPr>
              <a:t>Донели су вола печеног.</a:t>
            </a:r>
            <a:endParaRPr/>
          </a:p>
          <a:p>
            <a:pPr indent="0" lvl="0" marL="0" rtl="0" algn="ctr">
              <a:lnSpc>
                <a:spcPct val="90000"/>
              </a:lnSpc>
              <a:spcBef>
                <a:spcPts val="240"/>
              </a:spcBef>
              <a:spcAft>
                <a:spcPts val="0"/>
              </a:spcAft>
              <a:buClr>
                <a:schemeClr val="dk1"/>
              </a:buClr>
              <a:buSzPts val="1200"/>
              <a:buNone/>
            </a:pPr>
            <a:r>
              <a:rPr lang="sr-Cyrl-RS" sz="1200">
                <a:solidFill>
                  <a:schemeClr val="dk1"/>
                </a:solidFill>
                <a:latin typeface="Arial"/>
                <a:ea typeface="Arial"/>
                <a:cs typeface="Arial"/>
                <a:sym typeface="Arial"/>
              </a:rPr>
              <a:t>Каже њима крокодил, крокодил </a:t>
            </a:r>
            <a:endParaRPr/>
          </a:p>
          <a:p>
            <a:pPr indent="0" lvl="0" marL="0" rtl="0" algn="ctr">
              <a:lnSpc>
                <a:spcPct val="90000"/>
              </a:lnSpc>
              <a:spcBef>
                <a:spcPts val="240"/>
              </a:spcBef>
              <a:spcAft>
                <a:spcPts val="0"/>
              </a:spcAft>
              <a:buClr>
                <a:schemeClr val="dk1"/>
              </a:buClr>
              <a:buSzPts val="1200"/>
              <a:buNone/>
            </a:pPr>
            <a:r>
              <a:rPr lang="sr-Cyrl-RS" sz="1200">
                <a:solidFill>
                  <a:schemeClr val="dk1"/>
                </a:solidFill>
                <a:latin typeface="Arial"/>
                <a:ea typeface="Arial"/>
                <a:cs typeface="Arial"/>
                <a:sym typeface="Arial"/>
              </a:rPr>
              <a:t>Из дубоке реке Нил, реке Нил</a:t>
            </a:r>
            <a:endParaRPr/>
          </a:p>
          <a:p>
            <a:pPr indent="0" lvl="0" marL="0" rtl="0" algn="ctr">
              <a:lnSpc>
                <a:spcPct val="90000"/>
              </a:lnSpc>
              <a:spcBef>
                <a:spcPts val="240"/>
              </a:spcBef>
              <a:spcAft>
                <a:spcPts val="0"/>
              </a:spcAft>
              <a:buClr>
                <a:schemeClr val="dk1"/>
              </a:buClr>
              <a:buSzPts val="1200"/>
              <a:buNone/>
            </a:pPr>
            <a:r>
              <a:rPr lang="sr-Cyrl-RS" sz="1200">
                <a:solidFill>
                  <a:schemeClr val="dk1"/>
                </a:solidFill>
                <a:latin typeface="Arial"/>
                <a:ea typeface="Arial"/>
                <a:cs typeface="Arial"/>
                <a:sym typeface="Arial"/>
              </a:rPr>
              <a:t>Ево вама вашега Јују.</a:t>
            </a:r>
            <a:endParaRPr sz="1200">
              <a:solidFill>
                <a:schemeClr val="dk1"/>
              </a:solidFill>
              <a:latin typeface="Arial"/>
              <a:ea typeface="Arial"/>
              <a:cs typeface="Arial"/>
              <a:sym typeface="Arial"/>
            </a:endParaRPr>
          </a:p>
          <a:p>
            <a:pPr indent="0" lvl="0" marL="0" rtl="0" algn="ctr">
              <a:lnSpc>
                <a:spcPct val="90000"/>
              </a:lnSpc>
              <a:spcBef>
                <a:spcPts val="400"/>
              </a:spcBef>
              <a:spcAft>
                <a:spcPts val="0"/>
              </a:spcAft>
              <a:buClr>
                <a:srgbClr val="888888"/>
              </a:buClr>
              <a:buSzPts val="2000"/>
              <a:buNone/>
            </a:pPr>
            <a:r>
              <a:t/>
            </a:r>
            <a:endParaRPr sz="2000">
              <a:solidFill>
                <a:schemeClr val="dk1"/>
              </a:solidFill>
              <a:latin typeface="Arial"/>
              <a:ea typeface="Arial"/>
              <a:cs typeface="Arial"/>
              <a:sym typeface="Arial"/>
            </a:endParaRPr>
          </a:p>
          <a:p>
            <a:pPr indent="0" lvl="0" marL="0" rtl="0" algn="l">
              <a:lnSpc>
                <a:spcPct val="90000"/>
              </a:lnSpc>
              <a:spcBef>
                <a:spcPts val="400"/>
              </a:spcBef>
              <a:spcAft>
                <a:spcPts val="0"/>
              </a:spcAft>
              <a:buClr>
                <a:srgbClr val="888888"/>
              </a:buClr>
              <a:buSzPts val="2000"/>
              <a:buNone/>
            </a:pPr>
            <a:r>
              <a:t/>
            </a:r>
            <a:endParaRPr sz="2000">
              <a:solidFill>
                <a:schemeClr val="dk1"/>
              </a:solidFill>
              <a:latin typeface="Arial"/>
              <a:ea typeface="Arial"/>
              <a:cs typeface="Arial"/>
              <a:sym typeface="Arial"/>
            </a:endParaRPr>
          </a:p>
          <a:p>
            <a:pPr indent="0" lvl="0" marL="0" rtl="0" algn="l">
              <a:lnSpc>
                <a:spcPct val="90000"/>
              </a:lnSpc>
              <a:spcBef>
                <a:spcPts val="400"/>
              </a:spcBef>
              <a:spcAft>
                <a:spcPts val="0"/>
              </a:spcAft>
              <a:buClr>
                <a:srgbClr val="888888"/>
              </a:buClr>
              <a:buSzPts val="2000"/>
              <a:buNone/>
            </a:pPr>
            <a:r>
              <a:t/>
            </a:r>
            <a:endParaRPr sz="2000">
              <a:solidFill>
                <a:schemeClr val="dk1"/>
              </a:solidFill>
              <a:latin typeface="Arial"/>
              <a:ea typeface="Arial"/>
              <a:cs typeface="Arial"/>
              <a:sym typeface="Arial"/>
            </a:endParaRPr>
          </a:p>
          <a:p>
            <a:pPr indent="0" lvl="0" marL="0" rtl="0" algn="l">
              <a:lnSpc>
                <a:spcPct val="90000"/>
              </a:lnSpc>
              <a:spcBef>
                <a:spcPts val="400"/>
              </a:spcBef>
              <a:spcAft>
                <a:spcPts val="0"/>
              </a:spcAft>
              <a:buClr>
                <a:srgbClr val="888888"/>
              </a:buClr>
              <a:buSzPts val="2000"/>
              <a:buNone/>
            </a:pPr>
            <a:r>
              <a:t/>
            </a:r>
            <a:endParaRPr sz="2000">
              <a:solidFill>
                <a:schemeClr val="dk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5" name="Shape 295"/>
        <p:cNvGrpSpPr/>
        <p:nvPr/>
      </p:nvGrpSpPr>
      <p:grpSpPr>
        <a:xfrm>
          <a:off x="0" y="0"/>
          <a:ext cx="0" cy="0"/>
          <a:chOff x="0" y="0"/>
          <a:chExt cx="0" cy="0"/>
        </a:xfrm>
      </p:grpSpPr>
      <p:sp>
        <p:nvSpPr>
          <p:cNvPr id="296" name="Google Shape;296;p48"/>
          <p:cNvSpPr txBox="1"/>
          <p:nvPr>
            <p:ph idx="1" type="subTitle"/>
          </p:nvPr>
        </p:nvSpPr>
        <p:spPr>
          <a:xfrm>
            <a:off x="0" y="0"/>
            <a:ext cx="9144000" cy="6858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888888"/>
              </a:buClr>
              <a:buSzPts val="3200"/>
              <a:buNone/>
            </a:pPr>
            <a:r>
              <a:t/>
            </a:r>
            <a:endParaRPr/>
          </a:p>
        </p:txBody>
      </p:sp>
      <p:pic>
        <p:nvPicPr>
          <p:cNvPr descr="20160219_113711.jpg" id="297" name="Google Shape;297;p48"/>
          <p:cNvPicPr preferRelativeResize="0"/>
          <p:nvPr/>
        </p:nvPicPr>
        <p:blipFill rotWithShape="1">
          <a:blip r:embed="rId3">
            <a:alphaModFix/>
          </a:blip>
          <a:srcRect b="0" l="0" r="0" t="0"/>
          <a:stretch/>
        </p:blipFill>
        <p:spPr>
          <a:xfrm>
            <a:off x="0" y="0"/>
            <a:ext cx="9144000" cy="6858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1" name="Shape 301"/>
        <p:cNvGrpSpPr/>
        <p:nvPr/>
      </p:nvGrpSpPr>
      <p:grpSpPr>
        <a:xfrm>
          <a:off x="0" y="0"/>
          <a:ext cx="0" cy="0"/>
          <a:chOff x="0" y="0"/>
          <a:chExt cx="0" cy="0"/>
        </a:xfrm>
      </p:grpSpPr>
      <p:sp>
        <p:nvSpPr>
          <p:cNvPr id="302" name="Google Shape;302;p49"/>
          <p:cNvSpPr txBox="1"/>
          <p:nvPr>
            <p:ph idx="1" type="subTitle"/>
          </p:nvPr>
        </p:nvSpPr>
        <p:spPr>
          <a:xfrm>
            <a:off x="0" y="0"/>
            <a:ext cx="9144000" cy="6858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888888"/>
              </a:buClr>
              <a:buSzPts val="3200"/>
              <a:buNone/>
            </a:pPr>
            <a:r>
              <a:t/>
            </a:r>
            <a:endParaRPr/>
          </a:p>
        </p:txBody>
      </p:sp>
      <p:pic>
        <p:nvPicPr>
          <p:cNvPr descr="20160219_113736.jpg" id="303" name="Google Shape;303;p49"/>
          <p:cNvPicPr preferRelativeResize="0"/>
          <p:nvPr/>
        </p:nvPicPr>
        <p:blipFill rotWithShape="1">
          <a:blip r:embed="rId3">
            <a:alphaModFix/>
          </a:blip>
          <a:srcRect b="0" l="0" r="0" t="0"/>
          <a:stretch/>
        </p:blipFill>
        <p:spPr>
          <a:xfrm>
            <a:off x="0" y="0"/>
            <a:ext cx="9144000" cy="6858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7" name="Shape 307"/>
        <p:cNvGrpSpPr/>
        <p:nvPr/>
      </p:nvGrpSpPr>
      <p:grpSpPr>
        <a:xfrm>
          <a:off x="0" y="0"/>
          <a:ext cx="0" cy="0"/>
          <a:chOff x="0" y="0"/>
          <a:chExt cx="0" cy="0"/>
        </a:xfrm>
      </p:grpSpPr>
      <p:sp>
        <p:nvSpPr>
          <p:cNvPr id="308" name="Google Shape;308;p50"/>
          <p:cNvSpPr txBox="1"/>
          <p:nvPr>
            <p:ph idx="1" type="subTitle"/>
          </p:nvPr>
        </p:nvSpPr>
        <p:spPr>
          <a:xfrm>
            <a:off x="0" y="0"/>
            <a:ext cx="9144000" cy="6858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1400"/>
              <a:buNone/>
            </a:pPr>
            <a:r>
              <a:rPr lang="sr-Cyrl-RS" sz="1400">
                <a:solidFill>
                  <a:schemeClr val="dk1"/>
                </a:solidFill>
                <a:latin typeface="Arial"/>
                <a:ea typeface="Arial"/>
                <a:cs typeface="Arial"/>
                <a:sym typeface="Arial"/>
              </a:rPr>
              <a:t>Израда Афричке одеће</a:t>
            </a:r>
            <a:endParaRPr/>
          </a:p>
          <a:p>
            <a:pPr indent="0" lvl="0" marL="0" rtl="0" algn="ctr">
              <a:spcBef>
                <a:spcPts val="280"/>
              </a:spcBef>
              <a:spcAft>
                <a:spcPts val="0"/>
              </a:spcAft>
              <a:buClr>
                <a:schemeClr val="dk1"/>
              </a:buClr>
              <a:buSzPts val="1400"/>
              <a:buNone/>
            </a:pPr>
            <a:r>
              <a:rPr lang="sr-Cyrl-RS" sz="1400">
                <a:solidFill>
                  <a:schemeClr val="dk1"/>
                </a:solidFill>
                <a:latin typeface="Arial"/>
                <a:ea typeface="Arial"/>
                <a:cs typeface="Arial"/>
                <a:sym typeface="Arial"/>
              </a:rPr>
              <a:t>Од  Различитих материјала који смо прикупили направили смо костиме деца су била груписана према свом интересовању. Једна група која је била већа правила је сукње од кеса и ластижа ,друга група је правила огрлице од конца –ластижа и сецканих цевчица трећа група је бојила кашираног вола а четврта је израђивала костим за крокодила</a:t>
            </a:r>
            <a:endParaRPr sz="1400">
              <a:solidFill>
                <a:schemeClr val="dk1"/>
              </a:solidFill>
              <a:latin typeface="Arial"/>
              <a:ea typeface="Arial"/>
              <a:cs typeface="Arial"/>
              <a:sym typeface="Arial"/>
            </a:endParaRPr>
          </a:p>
        </p:txBody>
      </p:sp>
      <p:pic>
        <p:nvPicPr>
          <p:cNvPr descr="DSC00064.JPG" id="309" name="Google Shape;309;p50"/>
          <p:cNvPicPr preferRelativeResize="0"/>
          <p:nvPr/>
        </p:nvPicPr>
        <p:blipFill rotWithShape="1">
          <a:blip r:embed="rId3">
            <a:alphaModFix/>
          </a:blip>
          <a:srcRect b="0" l="0" r="0" t="0"/>
          <a:stretch/>
        </p:blipFill>
        <p:spPr>
          <a:xfrm>
            <a:off x="0" y="1285860"/>
            <a:ext cx="4357686" cy="5572140"/>
          </a:xfrm>
          <a:prstGeom prst="rect">
            <a:avLst/>
          </a:prstGeom>
          <a:noFill/>
          <a:ln>
            <a:noFill/>
          </a:ln>
        </p:spPr>
      </p:pic>
      <p:pic>
        <p:nvPicPr>
          <p:cNvPr descr="DSC00063.JPG" id="310" name="Google Shape;310;p50"/>
          <p:cNvPicPr preferRelativeResize="0"/>
          <p:nvPr/>
        </p:nvPicPr>
        <p:blipFill rotWithShape="1">
          <a:blip r:embed="rId4">
            <a:alphaModFix/>
          </a:blip>
          <a:srcRect b="0" l="0" r="0" t="0"/>
          <a:stretch/>
        </p:blipFill>
        <p:spPr>
          <a:xfrm>
            <a:off x="4714876" y="1285860"/>
            <a:ext cx="4429124" cy="557214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4" name="Shape 314"/>
        <p:cNvGrpSpPr/>
        <p:nvPr/>
      </p:nvGrpSpPr>
      <p:grpSpPr>
        <a:xfrm>
          <a:off x="0" y="0"/>
          <a:ext cx="0" cy="0"/>
          <a:chOff x="0" y="0"/>
          <a:chExt cx="0" cy="0"/>
        </a:xfrm>
      </p:grpSpPr>
      <p:sp>
        <p:nvSpPr>
          <p:cNvPr id="315" name="Google Shape;315;p51"/>
          <p:cNvSpPr txBox="1"/>
          <p:nvPr>
            <p:ph idx="1" type="subTitle"/>
          </p:nvPr>
        </p:nvSpPr>
        <p:spPr>
          <a:xfrm>
            <a:off x="0" y="0"/>
            <a:ext cx="9144000" cy="6858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1400"/>
              <a:buNone/>
            </a:pPr>
            <a:r>
              <a:rPr lang="sr-Cyrl-RS" sz="1400">
                <a:solidFill>
                  <a:schemeClr val="dk1"/>
                </a:solidFill>
                <a:latin typeface="Arial"/>
                <a:ea typeface="Arial"/>
                <a:cs typeface="Arial"/>
                <a:sym typeface="Arial"/>
              </a:rPr>
              <a:t>Правимо огрлице као један од начина украшавања племена</a:t>
            </a:r>
            <a:endParaRPr sz="1400">
              <a:solidFill>
                <a:schemeClr val="dk1"/>
              </a:solidFill>
              <a:latin typeface="Arial"/>
              <a:ea typeface="Arial"/>
              <a:cs typeface="Arial"/>
              <a:sym typeface="Arial"/>
            </a:endParaRPr>
          </a:p>
        </p:txBody>
      </p:sp>
      <p:pic>
        <p:nvPicPr>
          <p:cNvPr descr="DSC00042.JPG" id="316" name="Google Shape;316;p51"/>
          <p:cNvPicPr preferRelativeResize="0"/>
          <p:nvPr/>
        </p:nvPicPr>
        <p:blipFill rotWithShape="1">
          <a:blip r:embed="rId3">
            <a:alphaModFix/>
          </a:blip>
          <a:srcRect b="0" l="0" r="0" t="0"/>
          <a:stretch/>
        </p:blipFill>
        <p:spPr>
          <a:xfrm>
            <a:off x="0" y="642918"/>
            <a:ext cx="4500562" cy="6215082"/>
          </a:xfrm>
          <a:prstGeom prst="rect">
            <a:avLst/>
          </a:prstGeom>
          <a:noFill/>
          <a:ln>
            <a:noFill/>
          </a:ln>
        </p:spPr>
      </p:pic>
      <p:pic>
        <p:nvPicPr>
          <p:cNvPr descr="DSC00049.JPG" id="317" name="Google Shape;317;p51"/>
          <p:cNvPicPr preferRelativeResize="0"/>
          <p:nvPr/>
        </p:nvPicPr>
        <p:blipFill rotWithShape="1">
          <a:blip r:embed="rId4">
            <a:alphaModFix/>
          </a:blip>
          <a:srcRect b="0" l="0" r="0" t="0"/>
          <a:stretch/>
        </p:blipFill>
        <p:spPr>
          <a:xfrm>
            <a:off x="4714876" y="642918"/>
            <a:ext cx="4429124" cy="621508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 name="Shape 102"/>
        <p:cNvGrpSpPr/>
        <p:nvPr/>
      </p:nvGrpSpPr>
      <p:grpSpPr>
        <a:xfrm>
          <a:off x="0" y="0"/>
          <a:ext cx="0" cy="0"/>
          <a:chOff x="0" y="0"/>
          <a:chExt cx="0" cy="0"/>
        </a:xfrm>
      </p:grpSpPr>
      <p:sp>
        <p:nvSpPr>
          <p:cNvPr id="103" name="Google Shape;103;p16"/>
          <p:cNvSpPr txBox="1"/>
          <p:nvPr>
            <p:ph idx="1" type="subTitle"/>
          </p:nvPr>
        </p:nvSpPr>
        <p:spPr>
          <a:xfrm>
            <a:off x="0" y="0"/>
            <a:ext cx="9144000" cy="68580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888888"/>
              </a:buClr>
              <a:buSzPts val="1400"/>
              <a:buNone/>
            </a:pPr>
            <a:r>
              <a:t/>
            </a:r>
            <a:endParaRPr sz="1400">
              <a:solidFill>
                <a:schemeClr val="dk1"/>
              </a:solidFill>
            </a:endParaRPr>
          </a:p>
          <a:p>
            <a:pPr indent="0" lvl="0" marL="0" rtl="0" algn="ctr">
              <a:lnSpc>
                <a:spcPct val="90000"/>
              </a:lnSpc>
              <a:spcBef>
                <a:spcPts val="280"/>
              </a:spcBef>
              <a:spcAft>
                <a:spcPts val="0"/>
              </a:spcAft>
              <a:buClr>
                <a:srgbClr val="888888"/>
              </a:buClr>
              <a:buSzPts val="1400"/>
              <a:buNone/>
            </a:pPr>
            <a:r>
              <a:t/>
            </a:r>
            <a:endParaRPr sz="1400">
              <a:solidFill>
                <a:schemeClr val="dk1"/>
              </a:solidFill>
            </a:endParaRPr>
          </a:p>
          <a:p>
            <a:pPr indent="0" lvl="0" marL="0" rtl="0" algn="l">
              <a:lnSpc>
                <a:spcPct val="90000"/>
              </a:lnSpc>
              <a:spcBef>
                <a:spcPts val="400"/>
              </a:spcBef>
              <a:spcAft>
                <a:spcPts val="0"/>
              </a:spcAft>
              <a:buClr>
                <a:schemeClr val="dk1"/>
              </a:buClr>
              <a:buSzPts val="1600"/>
              <a:buNone/>
            </a:pPr>
            <a:r>
              <a:rPr lang="sr-Cyrl-RS" sz="1600">
                <a:solidFill>
                  <a:schemeClr val="dk1"/>
                </a:solidFill>
                <a:latin typeface="Arial"/>
                <a:ea typeface="Arial"/>
                <a:cs typeface="Arial"/>
                <a:sym typeface="Arial"/>
              </a:rPr>
              <a:t>12.</a:t>
            </a:r>
            <a:r>
              <a:rPr b="1" lang="sr-Cyrl-RS" sz="2000">
                <a:solidFill>
                  <a:schemeClr val="dk1"/>
                </a:solidFill>
                <a:latin typeface="Arial"/>
                <a:ea typeface="Arial"/>
                <a:cs typeface="Arial"/>
                <a:sym typeface="Arial"/>
              </a:rPr>
              <a:t>Задаци музичког васпитања</a:t>
            </a:r>
            <a:r>
              <a:rPr b="1" lang="sr-Cyrl-RS" sz="1800">
                <a:solidFill>
                  <a:schemeClr val="dk1"/>
                </a:solidFill>
                <a:latin typeface="Arial"/>
                <a:ea typeface="Arial"/>
                <a:cs typeface="Arial"/>
                <a:sym typeface="Arial"/>
              </a:rPr>
              <a:t>:</a:t>
            </a:r>
            <a:endParaRPr/>
          </a:p>
          <a:p>
            <a:pPr indent="0" lvl="0" marL="0" rtl="0" algn="l">
              <a:lnSpc>
                <a:spcPct val="90000"/>
              </a:lnSpc>
              <a:spcBef>
                <a:spcPts val="360"/>
              </a:spcBef>
              <a:spcAft>
                <a:spcPts val="0"/>
              </a:spcAft>
              <a:buClr>
                <a:srgbClr val="888888"/>
              </a:buClr>
              <a:buSzPts val="1800"/>
              <a:buNone/>
            </a:pPr>
            <a:r>
              <a:t/>
            </a:r>
            <a:endParaRPr b="1" sz="1800">
              <a:solidFill>
                <a:schemeClr val="dk1"/>
              </a:solidFill>
              <a:latin typeface="Arial"/>
              <a:ea typeface="Arial"/>
              <a:cs typeface="Arial"/>
              <a:sym typeface="Arial"/>
            </a:endParaRPr>
          </a:p>
          <a:p>
            <a:pPr indent="-88900" lvl="0" marL="0" rtl="0" algn="l">
              <a:lnSpc>
                <a:spcPct val="90000"/>
              </a:lnSpc>
              <a:spcBef>
                <a:spcPts val="280"/>
              </a:spcBef>
              <a:spcAft>
                <a:spcPts val="0"/>
              </a:spcAft>
              <a:buClr>
                <a:schemeClr val="dk1"/>
              </a:buClr>
              <a:buSzPts val="1400"/>
              <a:buFont typeface="Arial"/>
              <a:buChar char="•"/>
            </a:pPr>
            <a:r>
              <a:rPr b="1" lang="sr-Cyrl-RS" sz="1400">
                <a:solidFill>
                  <a:schemeClr val="dk1"/>
                </a:solidFill>
                <a:latin typeface="Arial"/>
                <a:ea typeface="Arial"/>
                <a:cs typeface="Arial"/>
                <a:sym typeface="Arial"/>
              </a:rPr>
              <a:t>   </a:t>
            </a:r>
            <a:r>
              <a:rPr lang="sr-Cyrl-RS" sz="1400">
                <a:solidFill>
                  <a:schemeClr val="dk1"/>
                </a:solidFill>
                <a:latin typeface="Arial"/>
                <a:ea typeface="Arial"/>
                <a:cs typeface="Arial"/>
                <a:sym typeface="Arial"/>
              </a:rPr>
              <a:t>Створити услове за упознавање деце са богатством и разноврсношћу света музике .</a:t>
            </a:r>
            <a:endParaRPr b="1" sz="1400">
              <a:solidFill>
                <a:schemeClr val="dk1"/>
              </a:solidFill>
              <a:latin typeface="Arial"/>
              <a:ea typeface="Arial"/>
              <a:cs typeface="Arial"/>
              <a:sym typeface="Arial"/>
            </a:endParaRPr>
          </a:p>
          <a:p>
            <a:pPr indent="-88900" lvl="0" marL="0" rtl="0" algn="l">
              <a:lnSpc>
                <a:spcPct val="90000"/>
              </a:lnSpc>
              <a:spcBef>
                <a:spcPts val="280"/>
              </a:spcBef>
              <a:spcAft>
                <a:spcPts val="0"/>
              </a:spcAft>
              <a:buClr>
                <a:schemeClr val="dk1"/>
              </a:buClr>
              <a:buSzPts val="1400"/>
              <a:buFont typeface="Arial"/>
              <a:buChar char="•"/>
            </a:pPr>
            <a:r>
              <a:rPr lang="sr-Cyrl-RS" sz="1400">
                <a:solidFill>
                  <a:schemeClr val="dk1"/>
                </a:solidFill>
                <a:latin typeface="Arial"/>
                <a:ea typeface="Arial"/>
                <a:cs typeface="Arial"/>
                <a:sym typeface="Arial"/>
              </a:rPr>
              <a:t>   Развијати дечије интересовање за музику и створити код њих потребу за свакодневним контактима са овом уметношћу.</a:t>
            </a:r>
            <a:endParaRPr sz="1400">
              <a:solidFill>
                <a:schemeClr val="dk1"/>
              </a:solidFill>
              <a:latin typeface="Arial"/>
              <a:ea typeface="Arial"/>
              <a:cs typeface="Arial"/>
              <a:sym typeface="Arial"/>
            </a:endParaRPr>
          </a:p>
          <a:p>
            <a:pPr indent="-88900" lvl="0" marL="0" rtl="0" algn="l">
              <a:lnSpc>
                <a:spcPct val="90000"/>
              </a:lnSpc>
              <a:spcBef>
                <a:spcPts val="280"/>
              </a:spcBef>
              <a:spcAft>
                <a:spcPts val="0"/>
              </a:spcAft>
              <a:buClr>
                <a:schemeClr val="dk1"/>
              </a:buClr>
              <a:buSzPts val="1400"/>
              <a:buFont typeface="Arial"/>
              <a:buChar char="•"/>
            </a:pPr>
            <a:r>
              <a:rPr lang="sr-Cyrl-RS" sz="1400">
                <a:solidFill>
                  <a:schemeClr val="dk1"/>
                </a:solidFill>
                <a:latin typeface="Arial"/>
                <a:ea typeface="Arial"/>
                <a:cs typeface="Arial"/>
                <a:sym typeface="Arial"/>
              </a:rPr>
              <a:t>   Обезбедити повољне услове за пажљиво слушање музике.</a:t>
            </a:r>
            <a:endParaRPr sz="1400">
              <a:solidFill>
                <a:schemeClr val="dk1"/>
              </a:solidFill>
              <a:latin typeface="Arial"/>
              <a:ea typeface="Arial"/>
              <a:cs typeface="Arial"/>
              <a:sym typeface="Arial"/>
            </a:endParaRPr>
          </a:p>
          <a:p>
            <a:pPr indent="-88900" lvl="0" marL="0" rtl="0" algn="l">
              <a:lnSpc>
                <a:spcPct val="90000"/>
              </a:lnSpc>
              <a:spcBef>
                <a:spcPts val="280"/>
              </a:spcBef>
              <a:spcAft>
                <a:spcPts val="0"/>
              </a:spcAft>
              <a:buClr>
                <a:schemeClr val="dk1"/>
              </a:buClr>
              <a:buSzPts val="1400"/>
              <a:buFont typeface="Arial"/>
              <a:buChar char="•"/>
            </a:pPr>
            <a:r>
              <a:rPr lang="sr-Cyrl-RS" sz="1400">
                <a:solidFill>
                  <a:schemeClr val="dk1"/>
                </a:solidFill>
                <a:latin typeface="Arial"/>
                <a:ea typeface="Arial"/>
                <a:cs typeface="Arial"/>
                <a:sym typeface="Arial"/>
              </a:rPr>
              <a:t>   Стварати одговарајућу атмосферу која ће допринети да деца у своје певање уносе емоције изражавајући доживљај на стваралачки начин.</a:t>
            </a:r>
            <a:endParaRPr sz="1400">
              <a:solidFill>
                <a:schemeClr val="dk1"/>
              </a:solidFill>
              <a:latin typeface="Arial"/>
              <a:ea typeface="Arial"/>
              <a:cs typeface="Arial"/>
              <a:sym typeface="Arial"/>
            </a:endParaRPr>
          </a:p>
          <a:p>
            <a:pPr indent="0" lvl="0" marL="0" rtl="0" algn="l">
              <a:lnSpc>
                <a:spcPct val="90000"/>
              </a:lnSpc>
              <a:spcBef>
                <a:spcPts val="400"/>
              </a:spcBef>
              <a:spcAft>
                <a:spcPts val="0"/>
              </a:spcAft>
              <a:buClr>
                <a:schemeClr val="dk1"/>
              </a:buClr>
              <a:buSzPts val="1800"/>
              <a:buNone/>
            </a:pPr>
            <a:r>
              <a:rPr lang="sr-Cyrl-RS" sz="1800">
                <a:solidFill>
                  <a:schemeClr val="dk1"/>
                </a:solidFill>
                <a:latin typeface="Arial"/>
                <a:ea typeface="Arial"/>
                <a:cs typeface="Arial"/>
                <a:sym typeface="Arial"/>
              </a:rPr>
              <a:t>13.</a:t>
            </a:r>
            <a:r>
              <a:rPr b="1" lang="sr-Cyrl-RS" sz="2000">
                <a:solidFill>
                  <a:schemeClr val="dk1"/>
                </a:solidFill>
                <a:latin typeface="Arial"/>
                <a:ea typeface="Arial"/>
                <a:cs typeface="Arial"/>
                <a:sym typeface="Arial"/>
              </a:rPr>
              <a:t>Циљеви ликовног изражавања:</a:t>
            </a:r>
            <a:endParaRPr/>
          </a:p>
          <a:p>
            <a:pPr indent="0" lvl="0" marL="0" rtl="0" algn="l">
              <a:lnSpc>
                <a:spcPct val="90000"/>
              </a:lnSpc>
              <a:spcBef>
                <a:spcPts val="400"/>
              </a:spcBef>
              <a:spcAft>
                <a:spcPts val="0"/>
              </a:spcAft>
              <a:buClr>
                <a:srgbClr val="888888"/>
              </a:buClr>
              <a:buSzPts val="2000"/>
              <a:buNone/>
            </a:pPr>
            <a:r>
              <a:t/>
            </a:r>
            <a:endParaRPr b="1" sz="2000">
              <a:solidFill>
                <a:schemeClr val="dk1"/>
              </a:solidFill>
              <a:latin typeface="Arial"/>
              <a:ea typeface="Arial"/>
              <a:cs typeface="Arial"/>
              <a:sym typeface="Arial"/>
            </a:endParaRPr>
          </a:p>
          <a:p>
            <a:pPr indent="-88900" lvl="0" marL="0" rtl="0" algn="l">
              <a:lnSpc>
                <a:spcPct val="90000"/>
              </a:lnSpc>
              <a:spcBef>
                <a:spcPts val="280"/>
              </a:spcBef>
              <a:spcAft>
                <a:spcPts val="0"/>
              </a:spcAft>
              <a:buClr>
                <a:schemeClr val="dk1"/>
              </a:buClr>
              <a:buSzPts val="1400"/>
              <a:buFont typeface="Arial"/>
              <a:buChar char="•"/>
            </a:pPr>
            <a:r>
              <a:rPr lang="sr-Cyrl-RS" sz="1400">
                <a:solidFill>
                  <a:schemeClr val="dk1"/>
                </a:solidFill>
                <a:latin typeface="Arial"/>
                <a:ea typeface="Arial"/>
                <a:cs typeface="Arial"/>
                <a:sym typeface="Arial"/>
              </a:rPr>
              <a:t>   Маштовитост која се огледа у богатству детаља на облицима који се цртају.</a:t>
            </a:r>
            <a:endParaRPr sz="1400">
              <a:solidFill>
                <a:schemeClr val="dk1"/>
              </a:solidFill>
              <a:latin typeface="Arial"/>
              <a:ea typeface="Arial"/>
              <a:cs typeface="Arial"/>
              <a:sym typeface="Arial"/>
            </a:endParaRPr>
          </a:p>
          <a:p>
            <a:pPr indent="-88900" lvl="0" marL="0" rtl="0" algn="l">
              <a:lnSpc>
                <a:spcPct val="90000"/>
              </a:lnSpc>
              <a:spcBef>
                <a:spcPts val="280"/>
              </a:spcBef>
              <a:spcAft>
                <a:spcPts val="0"/>
              </a:spcAft>
              <a:buClr>
                <a:schemeClr val="dk1"/>
              </a:buClr>
              <a:buSzPts val="1400"/>
              <a:buFont typeface="Arial"/>
              <a:buChar char="•"/>
            </a:pPr>
            <a:r>
              <a:rPr lang="sr-Cyrl-RS" sz="1400">
                <a:solidFill>
                  <a:schemeClr val="dk1"/>
                </a:solidFill>
                <a:latin typeface="Arial"/>
                <a:ea typeface="Arial"/>
                <a:cs typeface="Arial"/>
                <a:sym typeface="Arial"/>
              </a:rPr>
              <a:t>   Осетљивост за боје,њихове нијансе и интезитет.</a:t>
            </a:r>
            <a:endParaRPr/>
          </a:p>
          <a:p>
            <a:pPr indent="-88900" lvl="0" marL="0" rtl="0" algn="l">
              <a:lnSpc>
                <a:spcPct val="90000"/>
              </a:lnSpc>
              <a:spcBef>
                <a:spcPts val="280"/>
              </a:spcBef>
              <a:spcAft>
                <a:spcPts val="0"/>
              </a:spcAft>
              <a:buClr>
                <a:schemeClr val="dk1"/>
              </a:buClr>
              <a:buSzPts val="1400"/>
              <a:buFont typeface="Arial"/>
              <a:buChar char="•"/>
            </a:pPr>
            <a:r>
              <a:rPr lang="sr-Cyrl-RS" sz="1400">
                <a:solidFill>
                  <a:schemeClr val="dk1"/>
                </a:solidFill>
                <a:latin typeface="Arial"/>
                <a:ea typeface="Arial"/>
                <a:cs typeface="Arial"/>
                <a:sym typeface="Arial"/>
              </a:rPr>
              <a:t>   </a:t>
            </a:r>
            <a:r>
              <a:rPr lang="sr-Cyrl-RS" sz="1400">
                <a:solidFill>
                  <a:schemeClr val="dk1"/>
                </a:solidFill>
              </a:rPr>
              <a:t> </a:t>
            </a:r>
            <a:r>
              <a:rPr lang="sr-Cyrl-RS" sz="1400">
                <a:solidFill>
                  <a:schemeClr val="dk1"/>
                </a:solidFill>
                <a:latin typeface="Arial"/>
                <a:ea typeface="Arial"/>
                <a:cs typeface="Arial"/>
                <a:sym typeface="Arial"/>
              </a:rPr>
              <a:t>Богатство облика и боја захваљујући одговарајућим подстицајима(доживљајима,погодним темама,утицајем доживљавања музике,покрета...)</a:t>
            </a:r>
            <a:endParaRPr sz="1400">
              <a:solidFill>
                <a:schemeClr val="dk1"/>
              </a:solidFill>
              <a:latin typeface="Arial"/>
              <a:ea typeface="Arial"/>
              <a:cs typeface="Arial"/>
              <a:sym typeface="Arial"/>
            </a:endParaRPr>
          </a:p>
          <a:p>
            <a:pPr indent="-88900" lvl="0" marL="0" rtl="0" algn="l">
              <a:lnSpc>
                <a:spcPct val="90000"/>
              </a:lnSpc>
              <a:spcBef>
                <a:spcPts val="280"/>
              </a:spcBef>
              <a:spcAft>
                <a:spcPts val="0"/>
              </a:spcAft>
              <a:buClr>
                <a:schemeClr val="dk1"/>
              </a:buClr>
              <a:buSzPts val="1400"/>
              <a:buFont typeface="Arial"/>
              <a:buChar char="•"/>
            </a:pPr>
            <a:r>
              <a:rPr lang="sr-Cyrl-RS" sz="1400">
                <a:solidFill>
                  <a:schemeClr val="dk1"/>
                </a:solidFill>
                <a:latin typeface="Arial"/>
                <a:ea typeface="Arial"/>
                <a:cs typeface="Arial"/>
                <a:sym typeface="Arial"/>
              </a:rPr>
              <a:t>   Усвајање технике рада,познавање својства материјала уз помоћ којег се ради као и спретност у коришћењу материјала и алата.</a:t>
            </a:r>
            <a:endParaRPr/>
          </a:p>
          <a:p>
            <a:pPr indent="0" lvl="0" marL="0" rtl="0" algn="l">
              <a:lnSpc>
                <a:spcPct val="90000"/>
              </a:lnSpc>
              <a:spcBef>
                <a:spcPts val="280"/>
              </a:spcBef>
              <a:spcAft>
                <a:spcPts val="0"/>
              </a:spcAft>
              <a:buClr>
                <a:srgbClr val="888888"/>
              </a:buClr>
              <a:buSzPts val="1400"/>
              <a:buFont typeface="Arial"/>
              <a:buNone/>
            </a:pPr>
            <a:r>
              <a:t/>
            </a:r>
            <a:endParaRPr sz="1400">
              <a:solidFill>
                <a:schemeClr val="dk1"/>
              </a:solidFill>
              <a:latin typeface="Arial"/>
              <a:ea typeface="Arial"/>
              <a:cs typeface="Arial"/>
              <a:sym typeface="Arial"/>
            </a:endParaRPr>
          </a:p>
          <a:p>
            <a:pPr indent="0" lvl="0" marL="0" rtl="0" algn="l">
              <a:lnSpc>
                <a:spcPct val="90000"/>
              </a:lnSpc>
              <a:spcBef>
                <a:spcPts val="400"/>
              </a:spcBef>
              <a:spcAft>
                <a:spcPts val="0"/>
              </a:spcAft>
              <a:buClr>
                <a:schemeClr val="dk1"/>
              </a:buClr>
              <a:buSzPts val="1800"/>
              <a:buNone/>
            </a:pPr>
            <a:r>
              <a:rPr lang="sr-Cyrl-RS" sz="1800">
                <a:solidFill>
                  <a:schemeClr val="dk1"/>
                </a:solidFill>
                <a:latin typeface="Arial"/>
                <a:ea typeface="Arial"/>
                <a:cs typeface="Arial"/>
                <a:sym typeface="Arial"/>
              </a:rPr>
              <a:t>14.</a:t>
            </a:r>
            <a:r>
              <a:rPr b="1" lang="sr-Cyrl-RS" sz="2000">
                <a:solidFill>
                  <a:schemeClr val="dk1"/>
                </a:solidFill>
                <a:latin typeface="Arial"/>
                <a:ea typeface="Arial"/>
                <a:cs typeface="Arial"/>
                <a:sym typeface="Arial"/>
              </a:rPr>
              <a:t>Задаци ликовног изражавања:</a:t>
            </a:r>
            <a:endParaRPr/>
          </a:p>
          <a:p>
            <a:pPr indent="0" lvl="0" marL="0" rtl="0" algn="l">
              <a:lnSpc>
                <a:spcPct val="90000"/>
              </a:lnSpc>
              <a:spcBef>
                <a:spcPts val="400"/>
              </a:spcBef>
              <a:spcAft>
                <a:spcPts val="0"/>
              </a:spcAft>
              <a:buClr>
                <a:srgbClr val="888888"/>
              </a:buClr>
              <a:buSzPts val="2000"/>
              <a:buNone/>
            </a:pPr>
            <a:r>
              <a:t/>
            </a:r>
            <a:endParaRPr b="1" sz="2000">
              <a:solidFill>
                <a:schemeClr val="dk1"/>
              </a:solidFill>
              <a:latin typeface="Arial"/>
              <a:ea typeface="Arial"/>
              <a:cs typeface="Arial"/>
              <a:sym typeface="Arial"/>
            </a:endParaRPr>
          </a:p>
          <a:p>
            <a:pPr indent="-88900" lvl="0" marL="0" rtl="0" algn="l">
              <a:lnSpc>
                <a:spcPct val="90000"/>
              </a:lnSpc>
              <a:spcBef>
                <a:spcPts val="280"/>
              </a:spcBef>
              <a:spcAft>
                <a:spcPts val="0"/>
              </a:spcAft>
              <a:buClr>
                <a:schemeClr val="dk1"/>
              </a:buClr>
              <a:buSzPts val="1400"/>
              <a:buFont typeface="Arial"/>
              <a:buChar char="•"/>
            </a:pPr>
            <a:r>
              <a:rPr lang="sr-Cyrl-RS" sz="1400">
                <a:solidFill>
                  <a:schemeClr val="dk1"/>
                </a:solidFill>
              </a:rPr>
              <a:t>   </a:t>
            </a:r>
            <a:r>
              <a:rPr lang="sr-Cyrl-RS" sz="1400">
                <a:solidFill>
                  <a:schemeClr val="dk1"/>
                </a:solidFill>
                <a:latin typeface="Arial"/>
                <a:ea typeface="Arial"/>
                <a:cs typeface="Arial"/>
                <a:sym typeface="Arial"/>
              </a:rPr>
              <a:t>Задовољити потребе деце за откривањем нових ствари и разноврсних материјала,подстичући,развијајући и негујући њихове истраживачке тежње и покушаје у вези са посматрањем,упоређивањем и анализом предмета и појава.</a:t>
            </a:r>
            <a:endParaRPr sz="1400">
              <a:solidFill>
                <a:schemeClr val="dk1"/>
              </a:solidFill>
              <a:latin typeface="Arial"/>
              <a:ea typeface="Arial"/>
              <a:cs typeface="Arial"/>
              <a:sym typeface="Arial"/>
            </a:endParaRPr>
          </a:p>
          <a:p>
            <a:pPr indent="-88900" lvl="0" marL="0" rtl="0" algn="l">
              <a:lnSpc>
                <a:spcPct val="90000"/>
              </a:lnSpc>
              <a:spcBef>
                <a:spcPts val="280"/>
              </a:spcBef>
              <a:spcAft>
                <a:spcPts val="0"/>
              </a:spcAft>
              <a:buClr>
                <a:schemeClr val="dk1"/>
              </a:buClr>
              <a:buSzPts val="1400"/>
              <a:buFont typeface="Arial"/>
              <a:buChar char="•"/>
            </a:pPr>
            <a:r>
              <a:rPr lang="sr-Cyrl-RS" sz="1400">
                <a:solidFill>
                  <a:schemeClr val="dk1"/>
                </a:solidFill>
                <a:latin typeface="Arial"/>
                <a:ea typeface="Arial"/>
                <a:cs typeface="Arial"/>
                <a:sym typeface="Arial"/>
              </a:rPr>
              <a:t>   Богаћење ликовног доживљавања и изражавања.</a:t>
            </a:r>
            <a:endParaRPr sz="1400">
              <a:solidFill>
                <a:schemeClr val="dk1"/>
              </a:solidFill>
              <a:latin typeface="Arial"/>
              <a:ea typeface="Arial"/>
              <a:cs typeface="Arial"/>
              <a:sym typeface="Arial"/>
            </a:endParaRPr>
          </a:p>
          <a:p>
            <a:pPr indent="-88900" lvl="0" marL="0" rtl="0" algn="l">
              <a:lnSpc>
                <a:spcPct val="90000"/>
              </a:lnSpc>
              <a:spcBef>
                <a:spcPts val="280"/>
              </a:spcBef>
              <a:spcAft>
                <a:spcPts val="0"/>
              </a:spcAft>
              <a:buClr>
                <a:schemeClr val="dk1"/>
              </a:buClr>
              <a:buSzPts val="1400"/>
              <a:buFont typeface="Arial"/>
              <a:buChar char="•"/>
            </a:pPr>
            <a:r>
              <a:rPr lang="sr-Cyrl-RS" sz="1400">
                <a:solidFill>
                  <a:schemeClr val="dk1"/>
                </a:solidFill>
                <a:latin typeface="Arial"/>
                <a:ea typeface="Arial"/>
                <a:cs typeface="Arial"/>
                <a:sym typeface="Arial"/>
              </a:rPr>
              <a:t>  Развијање способности разумевања ликовног изражавања</a:t>
            </a:r>
            <a:endParaRPr sz="1400">
              <a:solidFill>
                <a:schemeClr val="dk1"/>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1" name="Shape 321"/>
        <p:cNvGrpSpPr/>
        <p:nvPr/>
      </p:nvGrpSpPr>
      <p:grpSpPr>
        <a:xfrm>
          <a:off x="0" y="0"/>
          <a:ext cx="0" cy="0"/>
          <a:chOff x="0" y="0"/>
          <a:chExt cx="0" cy="0"/>
        </a:xfrm>
      </p:grpSpPr>
      <p:sp>
        <p:nvSpPr>
          <p:cNvPr id="322" name="Google Shape;322;p52"/>
          <p:cNvSpPr txBox="1"/>
          <p:nvPr>
            <p:ph idx="1" type="subTitle"/>
          </p:nvPr>
        </p:nvSpPr>
        <p:spPr>
          <a:xfrm>
            <a:off x="0" y="0"/>
            <a:ext cx="9144000" cy="6858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1400"/>
              <a:buNone/>
            </a:pPr>
            <a:r>
              <a:rPr lang="sr-Cyrl-RS" sz="1400">
                <a:solidFill>
                  <a:schemeClr val="dk1"/>
                </a:solidFill>
                <a:latin typeface="Arial"/>
                <a:ea typeface="Arial"/>
                <a:cs typeface="Arial"/>
                <a:sym typeface="Arial"/>
              </a:rPr>
              <a:t>На штапу деца боје направљеног вола,од кашираног папира</a:t>
            </a:r>
            <a:endParaRPr sz="1400">
              <a:solidFill>
                <a:schemeClr val="dk1"/>
              </a:solidFill>
              <a:latin typeface="Arial"/>
              <a:ea typeface="Arial"/>
              <a:cs typeface="Arial"/>
              <a:sym typeface="Arial"/>
            </a:endParaRPr>
          </a:p>
        </p:txBody>
      </p:sp>
      <p:pic>
        <p:nvPicPr>
          <p:cNvPr descr="DSC00070.JPG" id="323" name="Google Shape;323;p52"/>
          <p:cNvPicPr preferRelativeResize="0"/>
          <p:nvPr/>
        </p:nvPicPr>
        <p:blipFill rotWithShape="1">
          <a:blip r:embed="rId3">
            <a:alphaModFix/>
          </a:blip>
          <a:srcRect b="0" l="0" r="0" t="0"/>
          <a:stretch/>
        </p:blipFill>
        <p:spPr>
          <a:xfrm>
            <a:off x="4357686" y="428604"/>
            <a:ext cx="4786314" cy="6429396"/>
          </a:xfrm>
          <a:prstGeom prst="rect">
            <a:avLst/>
          </a:prstGeom>
          <a:noFill/>
          <a:ln>
            <a:noFill/>
          </a:ln>
        </p:spPr>
      </p:pic>
      <p:pic>
        <p:nvPicPr>
          <p:cNvPr descr="DSC00066.JPG" id="324" name="Google Shape;324;p52"/>
          <p:cNvPicPr preferRelativeResize="0"/>
          <p:nvPr/>
        </p:nvPicPr>
        <p:blipFill rotWithShape="1">
          <a:blip r:embed="rId4">
            <a:alphaModFix/>
          </a:blip>
          <a:srcRect b="0" l="0" r="0" t="0"/>
          <a:stretch/>
        </p:blipFill>
        <p:spPr>
          <a:xfrm>
            <a:off x="0" y="428604"/>
            <a:ext cx="4214810" cy="642939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8" name="Shape 328"/>
        <p:cNvGrpSpPr/>
        <p:nvPr/>
      </p:nvGrpSpPr>
      <p:grpSpPr>
        <a:xfrm>
          <a:off x="0" y="0"/>
          <a:ext cx="0" cy="0"/>
          <a:chOff x="0" y="0"/>
          <a:chExt cx="0" cy="0"/>
        </a:xfrm>
      </p:grpSpPr>
      <p:sp>
        <p:nvSpPr>
          <p:cNvPr id="329" name="Google Shape;329;p53"/>
          <p:cNvSpPr txBox="1"/>
          <p:nvPr>
            <p:ph idx="1" type="subTitle"/>
          </p:nvPr>
        </p:nvSpPr>
        <p:spPr>
          <a:xfrm>
            <a:off x="0" y="0"/>
            <a:ext cx="9144000" cy="6858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1400"/>
              <a:buNone/>
            </a:pPr>
            <a:r>
              <a:rPr lang="sr-Cyrl-RS" sz="1400">
                <a:solidFill>
                  <a:schemeClr val="dk1"/>
                </a:solidFill>
                <a:latin typeface="Arial"/>
                <a:ea typeface="Arial"/>
                <a:cs typeface="Arial"/>
                <a:sym typeface="Arial"/>
              </a:rPr>
              <a:t>Костим крокодила од дукса на којем је лепљен сунђер,додали су иочи реп како би дочарали изглед.</a:t>
            </a:r>
            <a:endParaRPr sz="1400">
              <a:solidFill>
                <a:schemeClr val="dk1"/>
              </a:solidFill>
              <a:latin typeface="Arial"/>
              <a:ea typeface="Arial"/>
              <a:cs typeface="Arial"/>
              <a:sym typeface="Arial"/>
            </a:endParaRPr>
          </a:p>
        </p:txBody>
      </p:sp>
      <p:pic>
        <p:nvPicPr>
          <p:cNvPr descr="tellllllllll 005.jpg" id="330" name="Google Shape;330;p53"/>
          <p:cNvPicPr preferRelativeResize="0"/>
          <p:nvPr/>
        </p:nvPicPr>
        <p:blipFill rotWithShape="1">
          <a:blip r:embed="rId3">
            <a:alphaModFix/>
          </a:blip>
          <a:srcRect b="0" l="0" r="0" t="0"/>
          <a:stretch/>
        </p:blipFill>
        <p:spPr>
          <a:xfrm>
            <a:off x="0" y="1214422"/>
            <a:ext cx="4714876" cy="5643578"/>
          </a:xfrm>
          <a:prstGeom prst="rect">
            <a:avLst/>
          </a:prstGeom>
          <a:noFill/>
          <a:ln>
            <a:noFill/>
          </a:ln>
        </p:spPr>
      </p:pic>
      <p:pic>
        <p:nvPicPr>
          <p:cNvPr descr="20160212_115416.jpg" id="331" name="Google Shape;331;p53"/>
          <p:cNvPicPr preferRelativeResize="0"/>
          <p:nvPr/>
        </p:nvPicPr>
        <p:blipFill rotWithShape="1">
          <a:blip r:embed="rId4">
            <a:alphaModFix/>
          </a:blip>
          <a:srcRect b="0" l="0" r="0" t="0"/>
          <a:stretch/>
        </p:blipFill>
        <p:spPr>
          <a:xfrm rot="10800000">
            <a:off x="4786314" y="1214422"/>
            <a:ext cx="4357686" cy="564357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5" name="Shape 335"/>
        <p:cNvGrpSpPr/>
        <p:nvPr/>
      </p:nvGrpSpPr>
      <p:grpSpPr>
        <a:xfrm>
          <a:off x="0" y="0"/>
          <a:ext cx="0" cy="0"/>
          <a:chOff x="0" y="0"/>
          <a:chExt cx="0" cy="0"/>
        </a:xfrm>
      </p:grpSpPr>
      <p:sp>
        <p:nvSpPr>
          <p:cNvPr id="336" name="Google Shape;336;p54"/>
          <p:cNvSpPr txBox="1"/>
          <p:nvPr>
            <p:ph idx="1" type="subTitle"/>
          </p:nvPr>
        </p:nvSpPr>
        <p:spPr>
          <a:xfrm>
            <a:off x="0" y="0"/>
            <a:ext cx="9144000" cy="6858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2000"/>
              <a:buNone/>
            </a:pPr>
            <a:r>
              <a:rPr lang="sr-Cyrl-RS" sz="2000">
                <a:solidFill>
                  <a:schemeClr val="dk1"/>
                </a:solidFill>
              </a:rPr>
              <a:t>Уследиле су припреме пре извођења кореографије девојчице су дошле са кикицама а затим смо бојом за лице употпунили изглед једног афричког племена деца су се загледала смејала и ишчекивала крај припрема</a:t>
            </a:r>
            <a:r>
              <a:rPr lang="sr-Cyrl-RS" sz="2000"/>
              <a:t>.</a:t>
            </a:r>
            <a:endParaRPr sz="2000"/>
          </a:p>
        </p:txBody>
      </p:sp>
      <p:pic>
        <p:nvPicPr>
          <p:cNvPr descr="DSC00137.JPG" id="337" name="Google Shape;337;p54"/>
          <p:cNvPicPr preferRelativeResize="0"/>
          <p:nvPr/>
        </p:nvPicPr>
        <p:blipFill rotWithShape="1">
          <a:blip r:embed="rId3">
            <a:alphaModFix/>
          </a:blip>
          <a:srcRect b="0" l="0" r="0" t="0"/>
          <a:stretch/>
        </p:blipFill>
        <p:spPr>
          <a:xfrm>
            <a:off x="0" y="1285860"/>
            <a:ext cx="4500594" cy="5572140"/>
          </a:xfrm>
          <a:prstGeom prst="rect">
            <a:avLst/>
          </a:prstGeom>
          <a:noFill/>
          <a:ln>
            <a:noFill/>
          </a:ln>
        </p:spPr>
      </p:pic>
      <p:pic>
        <p:nvPicPr>
          <p:cNvPr descr="DSC00138.JPG" id="338" name="Google Shape;338;p54"/>
          <p:cNvPicPr preferRelativeResize="0"/>
          <p:nvPr/>
        </p:nvPicPr>
        <p:blipFill rotWithShape="1">
          <a:blip r:embed="rId4">
            <a:alphaModFix/>
          </a:blip>
          <a:srcRect b="0" l="0" r="0" t="0"/>
          <a:stretch/>
        </p:blipFill>
        <p:spPr>
          <a:xfrm>
            <a:off x="4643438" y="1285860"/>
            <a:ext cx="4500562" cy="557214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2" name="Shape 342"/>
        <p:cNvGrpSpPr/>
        <p:nvPr/>
      </p:nvGrpSpPr>
      <p:grpSpPr>
        <a:xfrm>
          <a:off x="0" y="0"/>
          <a:ext cx="0" cy="0"/>
          <a:chOff x="0" y="0"/>
          <a:chExt cx="0" cy="0"/>
        </a:xfrm>
      </p:grpSpPr>
      <p:sp>
        <p:nvSpPr>
          <p:cNvPr id="343" name="Google Shape;343;p55"/>
          <p:cNvSpPr txBox="1"/>
          <p:nvPr>
            <p:ph idx="1" type="subTitle"/>
          </p:nvPr>
        </p:nvSpPr>
        <p:spPr>
          <a:xfrm>
            <a:off x="0" y="214290"/>
            <a:ext cx="9144000" cy="664371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888888"/>
              </a:buClr>
              <a:buSzPts val="3200"/>
              <a:buNone/>
            </a:pPr>
            <a:r>
              <a:t/>
            </a:r>
            <a:endParaRPr/>
          </a:p>
        </p:txBody>
      </p:sp>
      <p:pic>
        <p:nvPicPr>
          <p:cNvPr descr="DSC00143.JPG" id="344" name="Google Shape;344;p55"/>
          <p:cNvPicPr preferRelativeResize="0"/>
          <p:nvPr/>
        </p:nvPicPr>
        <p:blipFill rotWithShape="1">
          <a:blip r:embed="rId3">
            <a:alphaModFix/>
          </a:blip>
          <a:srcRect b="0" l="0" r="0" t="0"/>
          <a:stretch/>
        </p:blipFill>
        <p:spPr>
          <a:xfrm>
            <a:off x="0" y="714356"/>
            <a:ext cx="9144000" cy="614364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8" name="Shape 348"/>
        <p:cNvGrpSpPr/>
        <p:nvPr/>
      </p:nvGrpSpPr>
      <p:grpSpPr>
        <a:xfrm>
          <a:off x="0" y="0"/>
          <a:ext cx="0" cy="0"/>
          <a:chOff x="0" y="0"/>
          <a:chExt cx="0" cy="0"/>
        </a:xfrm>
      </p:grpSpPr>
      <p:sp>
        <p:nvSpPr>
          <p:cNvPr id="349" name="Google Shape;349;p56"/>
          <p:cNvSpPr txBox="1"/>
          <p:nvPr>
            <p:ph idx="1" type="subTitle"/>
          </p:nvPr>
        </p:nvSpPr>
        <p:spPr>
          <a:xfrm>
            <a:off x="0" y="214290"/>
            <a:ext cx="9144000" cy="664371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888888"/>
              </a:buClr>
              <a:buSzPts val="3200"/>
              <a:buNone/>
            </a:pPr>
            <a:r>
              <a:t/>
            </a:r>
            <a:endParaRPr/>
          </a:p>
        </p:txBody>
      </p:sp>
      <p:pic>
        <p:nvPicPr>
          <p:cNvPr descr="DSC00142.JPG" id="350" name="Google Shape;350;p56"/>
          <p:cNvPicPr preferRelativeResize="0"/>
          <p:nvPr/>
        </p:nvPicPr>
        <p:blipFill rotWithShape="1">
          <a:blip r:embed="rId3">
            <a:alphaModFix/>
          </a:blip>
          <a:srcRect b="0" l="0" r="0" t="0"/>
          <a:stretch/>
        </p:blipFill>
        <p:spPr>
          <a:xfrm>
            <a:off x="0" y="0"/>
            <a:ext cx="9144000" cy="68580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4" name="Shape 354"/>
        <p:cNvGrpSpPr/>
        <p:nvPr/>
      </p:nvGrpSpPr>
      <p:grpSpPr>
        <a:xfrm>
          <a:off x="0" y="0"/>
          <a:ext cx="0" cy="0"/>
          <a:chOff x="0" y="0"/>
          <a:chExt cx="0" cy="0"/>
        </a:xfrm>
      </p:grpSpPr>
      <p:sp>
        <p:nvSpPr>
          <p:cNvPr id="355" name="Google Shape;355;p57"/>
          <p:cNvSpPr txBox="1"/>
          <p:nvPr>
            <p:ph idx="1" type="subTitle"/>
          </p:nvPr>
        </p:nvSpPr>
        <p:spPr>
          <a:xfrm>
            <a:off x="0" y="0"/>
            <a:ext cx="9144000" cy="6858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1800"/>
              <a:buNone/>
            </a:pPr>
            <a:r>
              <a:rPr lang="sr-Cyrl-RS" sz="1800">
                <a:solidFill>
                  <a:schemeClr val="dk1"/>
                </a:solidFill>
              </a:rPr>
              <a:t>Након свих припрема наше племе је било спремно за наступ пред другом предшколском групом са својом кореографијом ,глумцима идецом која свирају звечкама.</a:t>
            </a:r>
            <a:endParaRPr sz="1800">
              <a:solidFill>
                <a:schemeClr val="dk1"/>
              </a:solidFill>
            </a:endParaRPr>
          </a:p>
        </p:txBody>
      </p:sp>
      <p:pic>
        <p:nvPicPr>
          <p:cNvPr descr="DSC00151.JPG" id="356" name="Google Shape;356;p57"/>
          <p:cNvPicPr preferRelativeResize="0"/>
          <p:nvPr/>
        </p:nvPicPr>
        <p:blipFill rotWithShape="1">
          <a:blip r:embed="rId3">
            <a:alphaModFix/>
          </a:blip>
          <a:srcRect b="0" l="0" r="0" t="0"/>
          <a:stretch/>
        </p:blipFill>
        <p:spPr>
          <a:xfrm>
            <a:off x="357158" y="1000108"/>
            <a:ext cx="8501122" cy="5857892"/>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0" name="Shape 360"/>
        <p:cNvGrpSpPr/>
        <p:nvPr/>
      </p:nvGrpSpPr>
      <p:grpSpPr>
        <a:xfrm>
          <a:off x="0" y="0"/>
          <a:ext cx="0" cy="0"/>
          <a:chOff x="0" y="0"/>
          <a:chExt cx="0" cy="0"/>
        </a:xfrm>
      </p:grpSpPr>
      <p:sp>
        <p:nvSpPr>
          <p:cNvPr id="361" name="Google Shape;361;p58"/>
          <p:cNvSpPr txBox="1"/>
          <p:nvPr>
            <p:ph idx="1" type="subTitle"/>
          </p:nvPr>
        </p:nvSpPr>
        <p:spPr>
          <a:xfrm>
            <a:off x="0" y="0"/>
            <a:ext cx="9144000" cy="6858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3200"/>
              <a:buNone/>
            </a:pPr>
            <a:r>
              <a:rPr lang="sr-Cyrl-RS">
                <a:solidFill>
                  <a:schemeClr val="dk1"/>
                </a:solidFill>
                <a:latin typeface="Arial"/>
                <a:ea typeface="Arial"/>
                <a:cs typeface="Arial"/>
                <a:sym typeface="Arial"/>
              </a:rPr>
              <a:t>Анализа</a:t>
            </a:r>
            <a:endParaRPr/>
          </a:p>
          <a:p>
            <a:pPr indent="0" lvl="0" marL="0" rtl="0" algn="ctr">
              <a:spcBef>
                <a:spcPts val="240"/>
              </a:spcBef>
              <a:spcAft>
                <a:spcPts val="0"/>
              </a:spcAft>
              <a:buClr>
                <a:schemeClr val="dk1"/>
              </a:buClr>
              <a:buSzPts val="1200"/>
              <a:buNone/>
            </a:pPr>
            <a:r>
              <a:rPr lang="sr-Cyrl-RS" sz="1200">
                <a:solidFill>
                  <a:schemeClr val="dk1"/>
                </a:solidFill>
                <a:latin typeface="Arial"/>
                <a:ea typeface="Arial"/>
                <a:cs typeface="Arial"/>
                <a:sym typeface="Arial"/>
              </a:rPr>
              <a:t>Започевши овај пројекат остварили смо фину сарадњу са родитељима који су радо учествовали у набавци материјала и изради кикица девојчицама пред сам наступ као и облачење тамније гардеробе.</a:t>
            </a:r>
            <a:endParaRPr/>
          </a:p>
          <a:p>
            <a:pPr indent="0" lvl="0" marL="0" rtl="0" algn="ctr">
              <a:spcBef>
                <a:spcPts val="240"/>
              </a:spcBef>
              <a:spcAft>
                <a:spcPts val="0"/>
              </a:spcAft>
              <a:buClr>
                <a:schemeClr val="dk1"/>
              </a:buClr>
              <a:buSzPts val="1200"/>
              <a:buNone/>
            </a:pPr>
            <a:r>
              <a:rPr lang="sr-Cyrl-RS" sz="1200">
                <a:solidFill>
                  <a:schemeClr val="dk1"/>
                </a:solidFill>
                <a:latin typeface="Arial"/>
                <a:ea typeface="Arial"/>
                <a:cs typeface="Arial"/>
                <a:sym typeface="Arial"/>
              </a:rPr>
              <a:t>Користили смо се свим облицима рада и сакупили смо што је више могућих информација иналазили смо разне начине да их деци пласирамо и приближимо саму тему.Посебно смо у даљем раду упознали Гану јер смо о тој држави сакупили највише </a:t>
            </a:r>
            <a:endParaRPr/>
          </a:p>
          <a:p>
            <a:pPr indent="0" lvl="0" marL="0" rtl="0" algn="ctr">
              <a:spcBef>
                <a:spcPts val="240"/>
              </a:spcBef>
              <a:spcAft>
                <a:spcPts val="0"/>
              </a:spcAft>
              <a:buClr>
                <a:schemeClr val="dk1"/>
              </a:buClr>
              <a:buSzPts val="1200"/>
              <a:buNone/>
            </a:pPr>
            <a:r>
              <a:rPr lang="sr-Cyrl-RS" sz="1200">
                <a:solidFill>
                  <a:schemeClr val="dk1"/>
                </a:solidFill>
                <a:latin typeface="Arial"/>
                <a:ea typeface="Arial"/>
                <a:cs typeface="Arial"/>
                <a:sym typeface="Arial"/>
              </a:rPr>
              <a:t>Интересантних информација ,игара, занимљивости и сл.Користили смо и различите материјале који су додатно мотивисали децу,нешто су радила по први пут нпр.израда сукњи од кеса а са израдом звечки имају вишегодишње искуство.Током читавог процеса владала је сарадничка, весела атмосфера.Комуникација међу децом била је на завидном нивоу јер је свако од њих желео да искаже своје способности,размени искуства и идеје а уз тосу показали велику сналажљивост у коришћењу различитих материјала.</a:t>
            </a:r>
            <a:endParaRPr/>
          </a:p>
          <a:p>
            <a:pPr indent="0" lvl="0" marL="0" rtl="0" algn="ctr">
              <a:spcBef>
                <a:spcPts val="240"/>
              </a:spcBef>
              <a:spcAft>
                <a:spcPts val="0"/>
              </a:spcAft>
              <a:buClr>
                <a:schemeClr val="dk1"/>
              </a:buClr>
              <a:buSzPts val="1200"/>
              <a:buNone/>
            </a:pPr>
            <a:r>
              <a:rPr lang="sr-Cyrl-RS" sz="1200">
                <a:solidFill>
                  <a:schemeClr val="dk1"/>
                </a:solidFill>
                <a:latin typeface="Arial"/>
                <a:ea typeface="Arial"/>
                <a:cs typeface="Arial"/>
                <a:sym typeface="Arial"/>
              </a:rPr>
              <a:t>Резултати пројекта су проширивање или ново сазнање у оквиру дечијег искуства од оног које је било пре пројекта и само задовољство васпитача.</a:t>
            </a:r>
            <a:endParaRPr sz="1200">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 name="Shape 107"/>
        <p:cNvGrpSpPr/>
        <p:nvPr/>
      </p:nvGrpSpPr>
      <p:grpSpPr>
        <a:xfrm>
          <a:off x="0" y="0"/>
          <a:ext cx="0" cy="0"/>
          <a:chOff x="0" y="0"/>
          <a:chExt cx="0" cy="0"/>
        </a:xfrm>
      </p:grpSpPr>
      <p:sp>
        <p:nvSpPr>
          <p:cNvPr id="108" name="Google Shape;108;p17"/>
          <p:cNvSpPr txBox="1"/>
          <p:nvPr>
            <p:ph idx="1" type="subTitle"/>
          </p:nvPr>
        </p:nvSpPr>
        <p:spPr>
          <a:xfrm>
            <a:off x="0" y="0"/>
            <a:ext cx="9144000" cy="6858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800"/>
              <a:buNone/>
            </a:pPr>
            <a:r>
              <a:rPr lang="sr-Cyrl-RS" sz="1800">
                <a:solidFill>
                  <a:schemeClr val="dk1"/>
                </a:solidFill>
                <a:latin typeface="Arial"/>
                <a:ea typeface="Arial"/>
                <a:cs typeface="Arial"/>
                <a:sym typeface="Arial"/>
              </a:rPr>
              <a:t>15.</a:t>
            </a:r>
            <a:r>
              <a:rPr b="1" lang="sr-Cyrl-RS" sz="2000">
                <a:solidFill>
                  <a:schemeClr val="dk1"/>
                </a:solidFill>
                <a:latin typeface="Arial"/>
                <a:ea typeface="Arial"/>
                <a:cs typeface="Arial"/>
                <a:sym typeface="Arial"/>
              </a:rPr>
              <a:t>Циљеви физичког васпитања:</a:t>
            </a:r>
            <a:endParaRPr/>
          </a:p>
          <a:p>
            <a:pPr indent="0" lvl="0" marL="0" rtl="0" algn="l">
              <a:spcBef>
                <a:spcPts val="400"/>
              </a:spcBef>
              <a:spcAft>
                <a:spcPts val="0"/>
              </a:spcAft>
              <a:buClr>
                <a:srgbClr val="888888"/>
              </a:buClr>
              <a:buSzPts val="2000"/>
              <a:buNone/>
            </a:pPr>
            <a:r>
              <a:t/>
            </a:r>
            <a:endParaRPr b="1" sz="2000">
              <a:solidFill>
                <a:schemeClr val="dk1"/>
              </a:solidFill>
              <a:latin typeface="Arial"/>
              <a:ea typeface="Arial"/>
              <a:cs typeface="Arial"/>
              <a:sym typeface="Arial"/>
            </a:endParaRPr>
          </a:p>
          <a:p>
            <a:pPr indent="-88900" lvl="0" marL="0" rtl="0" algn="l">
              <a:spcBef>
                <a:spcPts val="280"/>
              </a:spcBef>
              <a:spcAft>
                <a:spcPts val="0"/>
              </a:spcAft>
              <a:buClr>
                <a:schemeClr val="dk1"/>
              </a:buClr>
              <a:buSzPts val="1400"/>
              <a:buFont typeface="Arial"/>
              <a:buChar char="•"/>
            </a:pPr>
            <a:r>
              <a:rPr lang="sr-Cyrl-RS" sz="1400">
                <a:solidFill>
                  <a:schemeClr val="dk1"/>
                </a:solidFill>
                <a:latin typeface="Arial"/>
                <a:ea typeface="Arial"/>
                <a:cs typeface="Arial"/>
                <a:sym typeface="Arial"/>
              </a:rPr>
              <a:t> Упознавање изгледа свог тела,његових функција и могућности.</a:t>
            </a:r>
            <a:endParaRPr sz="1400">
              <a:solidFill>
                <a:schemeClr val="dk1"/>
              </a:solidFill>
              <a:latin typeface="Arial"/>
              <a:ea typeface="Arial"/>
              <a:cs typeface="Arial"/>
              <a:sym typeface="Arial"/>
            </a:endParaRPr>
          </a:p>
          <a:p>
            <a:pPr indent="-88900" lvl="0" marL="0" rtl="0" algn="l">
              <a:spcBef>
                <a:spcPts val="280"/>
              </a:spcBef>
              <a:spcAft>
                <a:spcPts val="0"/>
              </a:spcAft>
              <a:buClr>
                <a:schemeClr val="dk1"/>
              </a:buClr>
              <a:buSzPts val="1400"/>
              <a:buFont typeface="Arial"/>
              <a:buChar char="•"/>
            </a:pPr>
            <a:r>
              <a:rPr lang="sr-Cyrl-RS" sz="1400">
                <a:solidFill>
                  <a:schemeClr val="dk1"/>
                </a:solidFill>
                <a:latin typeface="Arial"/>
                <a:ea typeface="Arial"/>
                <a:cs typeface="Arial"/>
                <a:sym typeface="Arial"/>
              </a:rPr>
              <a:t> Развој телесних својстава:брзине, гипкости,снаге,издржљивости,прецизности итд.</a:t>
            </a:r>
            <a:endParaRPr sz="1400">
              <a:solidFill>
                <a:schemeClr val="dk1"/>
              </a:solidFill>
              <a:latin typeface="Arial"/>
              <a:ea typeface="Arial"/>
              <a:cs typeface="Arial"/>
              <a:sym typeface="Arial"/>
            </a:endParaRPr>
          </a:p>
          <a:p>
            <a:pPr indent="-88900" lvl="0" marL="0" rtl="0" algn="l">
              <a:spcBef>
                <a:spcPts val="280"/>
              </a:spcBef>
              <a:spcAft>
                <a:spcPts val="0"/>
              </a:spcAft>
              <a:buClr>
                <a:schemeClr val="dk1"/>
              </a:buClr>
              <a:buSzPts val="1400"/>
              <a:buFont typeface="Arial"/>
              <a:buChar char="•"/>
            </a:pPr>
            <a:r>
              <a:rPr lang="sr-Cyrl-RS" sz="1400">
                <a:solidFill>
                  <a:schemeClr val="dk1"/>
                </a:solidFill>
                <a:latin typeface="Arial"/>
                <a:ea typeface="Arial"/>
                <a:cs typeface="Arial"/>
                <a:sym typeface="Arial"/>
              </a:rPr>
              <a:t> Способност да се брзо поврати поремећена равнотежа одговарајућим покретима тела и удова као што су окретање,увијање,савијање,њихање...</a:t>
            </a:r>
            <a:endParaRPr sz="1400">
              <a:solidFill>
                <a:schemeClr val="dk1"/>
              </a:solidFill>
              <a:latin typeface="Arial"/>
              <a:ea typeface="Arial"/>
              <a:cs typeface="Arial"/>
              <a:sym typeface="Arial"/>
            </a:endParaRPr>
          </a:p>
          <a:p>
            <a:pPr indent="-88900" lvl="0" marL="0" rtl="0" algn="l">
              <a:spcBef>
                <a:spcPts val="280"/>
              </a:spcBef>
              <a:spcAft>
                <a:spcPts val="0"/>
              </a:spcAft>
              <a:buClr>
                <a:schemeClr val="dk1"/>
              </a:buClr>
              <a:buSzPts val="1400"/>
              <a:buFont typeface="Arial"/>
              <a:buChar char="•"/>
            </a:pPr>
            <a:r>
              <a:rPr lang="sr-Cyrl-RS" sz="1400">
                <a:solidFill>
                  <a:schemeClr val="dk1"/>
                </a:solidFill>
                <a:latin typeface="Arial"/>
                <a:ea typeface="Arial"/>
                <a:cs typeface="Arial"/>
                <a:sym typeface="Arial"/>
              </a:rPr>
              <a:t> Постизање стваралачке синтезе какву даје преплитање музичких,телесних,драмских,ликовних и говорних активности у телесним активностима као новом квалитету.</a:t>
            </a:r>
            <a:endParaRPr sz="1400">
              <a:solidFill>
                <a:schemeClr val="dk1"/>
              </a:solidFill>
              <a:latin typeface="Arial"/>
              <a:ea typeface="Arial"/>
              <a:cs typeface="Arial"/>
              <a:sym typeface="Arial"/>
            </a:endParaRPr>
          </a:p>
          <a:p>
            <a:pPr indent="-88900" lvl="0" marL="0" rtl="0" algn="l">
              <a:spcBef>
                <a:spcPts val="280"/>
              </a:spcBef>
              <a:spcAft>
                <a:spcPts val="0"/>
              </a:spcAft>
              <a:buClr>
                <a:schemeClr val="dk1"/>
              </a:buClr>
              <a:buSzPts val="1400"/>
              <a:buFont typeface="Arial"/>
              <a:buChar char="•"/>
            </a:pPr>
            <a:r>
              <a:rPr lang="sr-Cyrl-RS" sz="1400">
                <a:solidFill>
                  <a:schemeClr val="dk1"/>
                </a:solidFill>
                <a:latin typeface="Arial"/>
                <a:ea typeface="Arial"/>
                <a:cs typeface="Arial"/>
                <a:sym typeface="Arial"/>
              </a:rPr>
              <a:t> Познавање могућности свог тела као инструмента изражавања покретом,њихово правилно држање,грациозност у ходању,изражајни, лепи и складни покрети оплемењени музиком уз колерацију евентуалног недостатка у том погледу.</a:t>
            </a:r>
            <a:endParaRPr/>
          </a:p>
          <a:p>
            <a:pPr indent="0" lvl="0" marL="0" rtl="0" algn="l">
              <a:spcBef>
                <a:spcPts val="280"/>
              </a:spcBef>
              <a:spcAft>
                <a:spcPts val="0"/>
              </a:spcAft>
              <a:buClr>
                <a:srgbClr val="888888"/>
              </a:buClr>
              <a:buSzPts val="1400"/>
              <a:buFont typeface="Arial"/>
              <a:buNone/>
            </a:pPr>
            <a:r>
              <a:t/>
            </a:r>
            <a:endParaRPr sz="1400">
              <a:solidFill>
                <a:schemeClr val="dk1"/>
              </a:solidFill>
              <a:latin typeface="Arial"/>
              <a:ea typeface="Arial"/>
              <a:cs typeface="Arial"/>
              <a:sym typeface="Arial"/>
            </a:endParaRPr>
          </a:p>
          <a:p>
            <a:pPr indent="0" lvl="0" marL="0" rtl="0" algn="l">
              <a:spcBef>
                <a:spcPts val="400"/>
              </a:spcBef>
              <a:spcAft>
                <a:spcPts val="0"/>
              </a:spcAft>
              <a:buClr>
                <a:schemeClr val="dk1"/>
              </a:buClr>
              <a:buSzPts val="1800"/>
              <a:buNone/>
            </a:pPr>
            <a:r>
              <a:rPr lang="sr-Cyrl-RS" sz="1800">
                <a:solidFill>
                  <a:schemeClr val="dk1"/>
                </a:solidFill>
                <a:latin typeface="Arial"/>
                <a:ea typeface="Arial"/>
                <a:cs typeface="Arial"/>
                <a:sym typeface="Arial"/>
              </a:rPr>
              <a:t>16.</a:t>
            </a:r>
            <a:r>
              <a:rPr b="1" lang="sr-Cyrl-RS" sz="2000">
                <a:solidFill>
                  <a:schemeClr val="dk1"/>
                </a:solidFill>
                <a:latin typeface="Arial"/>
                <a:ea typeface="Arial"/>
                <a:cs typeface="Arial"/>
                <a:sym typeface="Arial"/>
              </a:rPr>
              <a:t>Задаци физичког васпитања</a:t>
            </a:r>
            <a:r>
              <a:rPr lang="sr-Cyrl-RS" sz="1400">
                <a:solidFill>
                  <a:schemeClr val="dk1"/>
                </a:solidFill>
                <a:latin typeface="Arial"/>
                <a:ea typeface="Arial"/>
                <a:cs typeface="Arial"/>
                <a:sym typeface="Arial"/>
              </a:rPr>
              <a:t>:</a:t>
            </a:r>
            <a:endParaRPr/>
          </a:p>
          <a:p>
            <a:pPr indent="0" lvl="0" marL="0" rtl="0" algn="l">
              <a:spcBef>
                <a:spcPts val="280"/>
              </a:spcBef>
              <a:spcAft>
                <a:spcPts val="0"/>
              </a:spcAft>
              <a:buClr>
                <a:srgbClr val="888888"/>
              </a:buClr>
              <a:buSzPts val="1400"/>
              <a:buNone/>
            </a:pPr>
            <a:r>
              <a:t/>
            </a:r>
            <a:endParaRPr sz="1400">
              <a:solidFill>
                <a:schemeClr val="dk1"/>
              </a:solidFill>
              <a:latin typeface="Arial"/>
              <a:ea typeface="Arial"/>
              <a:cs typeface="Arial"/>
              <a:sym typeface="Arial"/>
            </a:endParaRPr>
          </a:p>
          <a:p>
            <a:pPr indent="-88900" lvl="0" marL="0" rtl="0" algn="l">
              <a:spcBef>
                <a:spcPts val="280"/>
              </a:spcBef>
              <a:spcAft>
                <a:spcPts val="0"/>
              </a:spcAft>
              <a:buClr>
                <a:schemeClr val="dk1"/>
              </a:buClr>
              <a:buSzPts val="1400"/>
              <a:buFont typeface="Arial"/>
              <a:buChar char="•"/>
            </a:pPr>
            <a:r>
              <a:rPr lang="sr-Cyrl-RS" sz="1400">
                <a:solidFill>
                  <a:schemeClr val="dk1"/>
                </a:solidFill>
                <a:latin typeface="Arial"/>
                <a:ea typeface="Arial"/>
                <a:cs typeface="Arial"/>
                <a:sym typeface="Arial"/>
              </a:rPr>
              <a:t> Стварати повољне услове за развој способности за кретање(као и искуства повезаних са њима)првенствено кроз испитивање и опробавање разноврсних покрета у разном животним ситуацијама у којима телесне активности нису сврха саме себи,већ средство за учествовање у њима.</a:t>
            </a:r>
            <a:endParaRPr sz="1400">
              <a:solidFill>
                <a:schemeClr val="dk1"/>
              </a:solidFill>
              <a:latin typeface="Arial"/>
              <a:ea typeface="Arial"/>
              <a:cs typeface="Arial"/>
              <a:sym typeface="Arial"/>
            </a:endParaRPr>
          </a:p>
          <a:p>
            <a:pPr indent="-88900" lvl="0" marL="0" rtl="0" algn="l">
              <a:spcBef>
                <a:spcPts val="280"/>
              </a:spcBef>
              <a:spcAft>
                <a:spcPts val="0"/>
              </a:spcAft>
              <a:buClr>
                <a:schemeClr val="dk1"/>
              </a:buClr>
              <a:buSzPts val="1400"/>
              <a:buFont typeface="Arial"/>
              <a:buChar char="•"/>
            </a:pPr>
            <a:r>
              <a:rPr lang="sr-Cyrl-RS" sz="1400">
                <a:solidFill>
                  <a:schemeClr val="dk1"/>
                </a:solidFill>
                <a:latin typeface="Arial"/>
                <a:ea typeface="Arial"/>
                <a:cs typeface="Arial"/>
                <a:sym typeface="Arial"/>
              </a:rPr>
              <a:t> Задовољити дубоку дечију потребу за активним доживљавањем и изражавањем музике кроз ритам ипокрет.</a:t>
            </a:r>
            <a:endParaRPr sz="1400">
              <a:solidFill>
                <a:schemeClr val="dk1"/>
              </a:solidFill>
              <a:latin typeface="Arial"/>
              <a:ea typeface="Arial"/>
              <a:cs typeface="Arial"/>
              <a:sym typeface="Arial"/>
            </a:endParaRPr>
          </a:p>
          <a:p>
            <a:pPr indent="-88900" lvl="0" marL="0" rtl="0" algn="l">
              <a:spcBef>
                <a:spcPts val="280"/>
              </a:spcBef>
              <a:spcAft>
                <a:spcPts val="0"/>
              </a:spcAft>
              <a:buClr>
                <a:schemeClr val="dk1"/>
              </a:buClr>
              <a:buSzPts val="1400"/>
              <a:buFont typeface="Arial"/>
              <a:buChar char="•"/>
            </a:pPr>
            <a:r>
              <a:rPr lang="sr-Cyrl-RS" sz="1400">
                <a:solidFill>
                  <a:schemeClr val="dk1"/>
                </a:solidFill>
                <a:latin typeface="Arial"/>
                <a:ea typeface="Arial"/>
                <a:cs typeface="Arial"/>
                <a:sym typeface="Arial"/>
              </a:rPr>
              <a:t> Плесне активности у складу са дечијим потребама и могућностима</a:t>
            </a:r>
            <a:endParaRPr/>
          </a:p>
          <a:p>
            <a:pPr indent="0" lvl="0" marL="0" rtl="0" algn="l">
              <a:spcBef>
                <a:spcPts val="280"/>
              </a:spcBef>
              <a:spcAft>
                <a:spcPts val="0"/>
              </a:spcAft>
              <a:buClr>
                <a:srgbClr val="888888"/>
              </a:buClr>
              <a:buSzPts val="1400"/>
              <a:buNone/>
            </a:pPr>
            <a:r>
              <a:t/>
            </a:r>
            <a:endParaRPr sz="1400">
              <a:solidFill>
                <a:schemeClr val="dk1"/>
              </a:solidFill>
              <a:latin typeface="Arial"/>
              <a:ea typeface="Arial"/>
              <a:cs typeface="Arial"/>
              <a:sym typeface="Arial"/>
            </a:endParaRPr>
          </a:p>
          <a:p>
            <a:pPr indent="0" lvl="0" marL="0" rtl="0" algn="l">
              <a:spcBef>
                <a:spcPts val="280"/>
              </a:spcBef>
              <a:spcAft>
                <a:spcPts val="0"/>
              </a:spcAft>
              <a:buClr>
                <a:srgbClr val="888888"/>
              </a:buClr>
              <a:buSzPts val="1400"/>
              <a:buNone/>
            </a:pPr>
            <a:r>
              <a:t/>
            </a:r>
            <a:endParaRPr sz="1400">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 name="Shape 112"/>
        <p:cNvGrpSpPr/>
        <p:nvPr/>
      </p:nvGrpSpPr>
      <p:grpSpPr>
        <a:xfrm>
          <a:off x="0" y="0"/>
          <a:ext cx="0" cy="0"/>
          <a:chOff x="0" y="0"/>
          <a:chExt cx="0" cy="0"/>
        </a:xfrm>
      </p:grpSpPr>
      <p:sp>
        <p:nvSpPr>
          <p:cNvPr id="113" name="Google Shape;113;p18"/>
          <p:cNvSpPr txBox="1"/>
          <p:nvPr>
            <p:ph idx="1" type="subTitle"/>
          </p:nvPr>
        </p:nvSpPr>
        <p:spPr>
          <a:xfrm>
            <a:off x="0" y="0"/>
            <a:ext cx="9144000" cy="6858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lang="sr-Cyrl-RS" sz="1800">
                <a:solidFill>
                  <a:schemeClr val="dk1"/>
                </a:solidFill>
                <a:latin typeface="Arial"/>
                <a:ea typeface="Arial"/>
                <a:cs typeface="Arial"/>
                <a:sym typeface="Arial"/>
              </a:rPr>
              <a:t>17</a:t>
            </a:r>
            <a:r>
              <a:rPr lang="sr-Cyrl-RS" sz="1400">
                <a:solidFill>
                  <a:schemeClr val="dk1"/>
                </a:solidFill>
                <a:latin typeface="Arial"/>
                <a:ea typeface="Arial"/>
                <a:cs typeface="Arial"/>
                <a:sym typeface="Arial"/>
              </a:rPr>
              <a:t>.</a:t>
            </a:r>
            <a:r>
              <a:rPr b="1" lang="sr-Cyrl-RS" sz="2000">
                <a:solidFill>
                  <a:schemeClr val="dk1"/>
                </a:solidFill>
                <a:latin typeface="Arial"/>
                <a:ea typeface="Arial"/>
                <a:cs typeface="Arial"/>
                <a:sym typeface="Arial"/>
              </a:rPr>
              <a:t>Методе рада: </a:t>
            </a:r>
            <a:r>
              <a:rPr lang="sr-Cyrl-RS" sz="1400">
                <a:solidFill>
                  <a:schemeClr val="dk1"/>
                </a:solidFill>
                <a:latin typeface="Arial"/>
                <a:ea typeface="Arial"/>
                <a:cs typeface="Arial"/>
                <a:sym typeface="Arial"/>
              </a:rPr>
              <a:t>- Разговор</a:t>
            </a:r>
            <a:endParaRPr sz="1400">
              <a:solidFill>
                <a:schemeClr val="dk1"/>
              </a:solidFill>
              <a:latin typeface="Arial"/>
              <a:ea typeface="Arial"/>
              <a:cs typeface="Arial"/>
              <a:sym typeface="Arial"/>
            </a:endParaRPr>
          </a:p>
          <a:p>
            <a:pPr indent="0" lvl="0" marL="0" rtl="0" algn="l">
              <a:lnSpc>
                <a:spcPct val="90000"/>
              </a:lnSpc>
              <a:spcBef>
                <a:spcPts val="280"/>
              </a:spcBef>
              <a:spcAft>
                <a:spcPts val="0"/>
              </a:spcAft>
              <a:buClr>
                <a:schemeClr val="dk1"/>
              </a:buClr>
              <a:buSzPts val="1400"/>
              <a:buNone/>
            </a:pPr>
            <a:r>
              <a:rPr lang="sr-Cyrl-RS" sz="1400">
                <a:solidFill>
                  <a:schemeClr val="dk1"/>
                </a:solidFill>
                <a:latin typeface="Arial"/>
                <a:ea typeface="Arial"/>
                <a:cs typeface="Arial"/>
                <a:sym typeface="Arial"/>
              </a:rPr>
              <a:t>                                         - Илустртивно-демонстративно</a:t>
            </a:r>
            <a:endParaRPr sz="1400">
              <a:solidFill>
                <a:schemeClr val="dk1"/>
              </a:solidFill>
              <a:latin typeface="Arial"/>
              <a:ea typeface="Arial"/>
              <a:cs typeface="Arial"/>
              <a:sym typeface="Arial"/>
            </a:endParaRPr>
          </a:p>
          <a:p>
            <a:pPr indent="0" lvl="0" marL="0" rtl="0" algn="l">
              <a:lnSpc>
                <a:spcPct val="90000"/>
              </a:lnSpc>
              <a:spcBef>
                <a:spcPts val="280"/>
              </a:spcBef>
              <a:spcAft>
                <a:spcPts val="0"/>
              </a:spcAft>
              <a:buClr>
                <a:schemeClr val="dk1"/>
              </a:buClr>
              <a:buSzPts val="1400"/>
              <a:buNone/>
            </a:pPr>
            <a:r>
              <a:rPr lang="sr-Cyrl-RS" sz="1400">
                <a:solidFill>
                  <a:schemeClr val="dk1"/>
                </a:solidFill>
                <a:latin typeface="Arial"/>
                <a:ea typeface="Arial"/>
                <a:cs typeface="Arial"/>
                <a:sym typeface="Arial"/>
              </a:rPr>
              <a:t>                                         - Дескриптивна</a:t>
            </a:r>
            <a:endParaRPr sz="1400">
              <a:solidFill>
                <a:schemeClr val="dk1"/>
              </a:solidFill>
              <a:latin typeface="Arial"/>
              <a:ea typeface="Arial"/>
              <a:cs typeface="Arial"/>
              <a:sym typeface="Arial"/>
            </a:endParaRPr>
          </a:p>
          <a:p>
            <a:pPr indent="0" lvl="0" marL="0" rtl="0" algn="l">
              <a:lnSpc>
                <a:spcPct val="90000"/>
              </a:lnSpc>
              <a:spcBef>
                <a:spcPts val="280"/>
              </a:spcBef>
              <a:spcAft>
                <a:spcPts val="0"/>
              </a:spcAft>
              <a:buClr>
                <a:schemeClr val="dk1"/>
              </a:buClr>
              <a:buSzPts val="1400"/>
              <a:buNone/>
            </a:pPr>
            <a:r>
              <a:rPr lang="sr-Cyrl-RS" sz="1400">
                <a:solidFill>
                  <a:schemeClr val="dk1"/>
                </a:solidFill>
                <a:latin typeface="Arial"/>
                <a:ea typeface="Arial"/>
                <a:cs typeface="Arial"/>
                <a:sym typeface="Arial"/>
              </a:rPr>
              <a:t>                                         - Уочавање</a:t>
            </a:r>
            <a:endParaRPr sz="1400">
              <a:solidFill>
                <a:schemeClr val="dk1"/>
              </a:solidFill>
              <a:latin typeface="Arial"/>
              <a:ea typeface="Arial"/>
              <a:cs typeface="Arial"/>
              <a:sym typeface="Arial"/>
            </a:endParaRPr>
          </a:p>
          <a:p>
            <a:pPr indent="0" lvl="0" marL="0" rtl="0" algn="l">
              <a:lnSpc>
                <a:spcPct val="90000"/>
              </a:lnSpc>
              <a:spcBef>
                <a:spcPts val="280"/>
              </a:spcBef>
              <a:spcAft>
                <a:spcPts val="0"/>
              </a:spcAft>
              <a:buClr>
                <a:schemeClr val="dk1"/>
              </a:buClr>
              <a:buSzPts val="1400"/>
              <a:buNone/>
            </a:pPr>
            <a:r>
              <a:rPr lang="sr-Cyrl-RS" sz="1400">
                <a:solidFill>
                  <a:schemeClr val="dk1"/>
                </a:solidFill>
                <a:latin typeface="Arial"/>
                <a:ea typeface="Arial"/>
                <a:cs typeface="Arial"/>
                <a:sym typeface="Arial"/>
              </a:rPr>
              <a:t>                                         - Препричавање</a:t>
            </a:r>
            <a:endParaRPr sz="1400">
              <a:solidFill>
                <a:schemeClr val="dk1"/>
              </a:solidFill>
              <a:latin typeface="Arial"/>
              <a:ea typeface="Arial"/>
              <a:cs typeface="Arial"/>
              <a:sym typeface="Arial"/>
            </a:endParaRPr>
          </a:p>
          <a:p>
            <a:pPr indent="0" lvl="0" marL="0" rtl="0" algn="l">
              <a:lnSpc>
                <a:spcPct val="90000"/>
              </a:lnSpc>
              <a:spcBef>
                <a:spcPts val="280"/>
              </a:spcBef>
              <a:spcAft>
                <a:spcPts val="0"/>
              </a:spcAft>
              <a:buClr>
                <a:schemeClr val="dk1"/>
              </a:buClr>
              <a:buSzPts val="1400"/>
              <a:buNone/>
            </a:pPr>
            <a:r>
              <a:rPr lang="sr-Cyrl-RS" sz="1400">
                <a:solidFill>
                  <a:schemeClr val="dk1"/>
                </a:solidFill>
                <a:latin typeface="Arial"/>
                <a:ea typeface="Arial"/>
                <a:cs typeface="Arial"/>
                <a:sym typeface="Arial"/>
              </a:rPr>
              <a:t>                                         - Опажање</a:t>
            </a:r>
            <a:endParaRPr sz="1400">
              <a:solidFill>
                <a:schemeClr val="dk1"/>
              </a:solidFill>
              <a:latin typeface="Arial"/>
              <a:ea typeface="Arial"/>
              <a:cs typeface="Arial"/>
              <a:sym typeface="Arial"/>
            </a:endParaRPr>
          </a:p>
          <a:p>
            <a:pPr indent="0" lvl="0" marL="0" rtl="0" algn="l">
              <a:lnSpc>
                <a:spcPct val="90000"/>
              </a:lnSpc>
              <a:spcBef>
                <a:spcPts val="280"/>
              </a:spcBef>
              <a:spcAft>
                <a:spcPts val="0"/>
              </a:spcAft>
              <a:buClr>
                <a:schemeClr val="dk1"/>
              </a:buClr>
              <a:buSzPts val="1400"/>
              <a:buNone/>
            </a:pPr>
            <a:r>
              <a:rPr lang="sr-Cyrl-RS" sz="1400">
                <a:solidFill>
                  <a:schemeClr val="dk1"/>
                </a:solidFill>
                <a:latin typeface="Arial"/>
                <a:ea typeface="Arial"/>
                <a:cs typeface="Arial"/>
                <a:sym typeface="Arial"/>
              </a:rPr>
              <a:t>                                         - Откривање</a:t>
            </a:r>
            <a:endParaRPr sz="1400">
              <a:solidFill>
                <a:schemeClr val="dk1"/>
              </a:solidFill>
              <a:latin typeface="Arial"/>
              <a:ea typeface="Arial"/>
              <a:cs typeface="Arial"/>
              <a:sym typeface="Arial"/>
            </a:endParaRPr>
          </a:p>
          <a:p>
            <a:pPr indent="0" lvl="0" marL="0" rtl="0" algn="l">
              <a:lnSpc>
                <a:spcPct val="90000"/>
              </a:lnSpc>
              <a:spcBef>
                <a:spcPts val="280"/>
              </a:spcBef>
              <a:spcAft>
                <a:spcPts val="0"/>
              </a:spcAft>
              <a:buClr>
                <a:schemeClr val="dk1"/>
              </a:buClr>
              <a:buSzPts val="1400"/>
              <a:buNone/>
            </a:pPr>
            <a:r>
              <a:rPr lang="sr-Cyrl-RS" sz="1400">
                <a:solidFill>
                  <a:schemeClr val="dk1"/>
                </a:solidFill>
                <a:latin typeface="Arial"/>
                <a:ea typeface="Arial"/>
                <a:cs typeface="Arial"/>
                <a:sym typeface="Arial"/>
              </a:rPr>
              <a:t>                                         - Посматрање</a:t>
            </a:r>
            <a:endParaRPr/>
          </a:p>
          <a:p>
            <a:pPr indent="0" lvl="0" marL="0" rtl="0" algn="l">
              <a:lnSpc>
                <a:spcPct val="90000"/>
              </a:lnSpc>
              <a:spcBef>
                <a:spcPts val="280"/>
              </a:spcBef>
              <a:spcAft>
                <a:spcPts val="0"/>
              </a:spcAft>
              <a:buClr>
                <a:srgbClr val="888888"/>
              </a:buClr>
              <a:buSzPts val="1400"/>
              <a:buNone/>
            </a:pPr>
            <a:r>
              <a:t/>
            </a:r>
            <a:endParaRPr sz="1400">
              <a:solidFill>
                <a:schemeClr val="dk1"/>
              </a:solidFill>
              <a:latin typeface="Arial"/>
              <a:ea typeface="Arial"/>
              <a:cs typeface="Arial"/>
              <a:sym typeface="Arial"/>
            </a:endParaRPr>
          </a:p>
          <a:p>
            <a:pPr indent="0" lvl="0" marL="0" rtl="0" algn="l">
              <a:lnSpc>
                <a:spcPct val="90000"/>
              </a:lnSpc>
              <a:spcBef>
                <a:spcPts val="400"/>
              </a:spcBef>
              <a:spcAft>
                <a:spcPts val="0"/>
              </a:spcAft>
              <a:buClr>
                <a:schemeClr val="dk1"/>
              </a:buClr>
              <a:buSzPts val="1800"/>
              <a:buNone/>
            </a:pPr>
            <a:r>
              <a:rPr lang="sr-Cyrl-RS" sz="1800">
                <a:solidFill>
                  <a:schemeClr val="dk1"/>
                </a:solidFill>
                <a:latin typeface="Arial"/>
                <a:ea typeface="Arial"/>
                <a:cs typeface="Arial"/>
                <a:sym typeface="Arial"/>
              </a:rPr>
              <a:t>18.</a:t>
            </a:r>
            <a:r>
              <a:rPr b="1" lang="sr-Cyrl-RS" sz="2000">
                <a:solidFill>
                  <a:schemeClr val="dk1"/>
                </a:solidFill>
                <a:latin typeface="Arial"/>
                <a:ea typeface="Arial"/>
                <a:cs typeface="Arial"/>
                <a:sym typeface="Arial"/>
              </a:rPr>
              <a:t>Облици рада: </a:t>
            </a:r>
            <a:r>
              <a:rPr lang="sr-Cyrl-RS" sz="1400">
                <a:solidFill>
                  <a:schemeClr val="dk1"/>
                </a:solidFill>
                <a:latin typeface="Arial"/>
                <a:ea typeface="Arial"/>
                <a:cs typeface="Arial"/>
                <a:sym typeface="Arial"/>
              </a:rPr>
              <a:t>- Индивидуални</a:t>
            </a:r>
            <a:endParaRPr sz="1400">
              <a:solidFill>
                <a:schemeClr val="dk1"/>
              </a:solidFill>
              <a:latin typeface="Arial"/>
              <a:ea typeface="Arial"/>
              <a:cs typeface="Arial"/>
              <a:sym typeface="Arial"/>
            </a:endParaRPr>
          </a:p>
          <a:p>
            <a:pPr indent="0" lvl="0" marL="0" rtl="0" algn="l">
              <a:lnSpc>
                <a:spcPct val="90000"/>
              </a:lnSpc>
              <a:spcBef>
                <a:spcPts val="280"/>
              </a:spcBef>
              <a:spcAft>
                <a:spcPts val="0"/>
              </a:spcAft>
              <a:buClr>
                <a:schemeClr val="dk1"/>
              </a:buClr>
              <a:buSzPts val="1400"/>
              <a:buNone/>
            </a:pPr>
            <a:r>
              <a:rPr lang="sr-Cyrl-RS" sz="1400">
                <a:solidFill>
                  <a:schemeClr val="dk1"/>
                </a:solidFill>
                <a:latin typeface="Arial"/>
                <a:ea typeface="Arial"/>
                <a:cs typeface="Arial"/>
                <a:sym typeface="Arial"/>
              </a:rPr>
              <a:t>                                           - Групни</a:t>
            </a:r>
            <a:endParaRPr sz="1400">
              <a:solidFill>
                <a:schemeClr val="dk1"/>
              </a:solidFill>
              <a:latin typeface="Arial"/>
              <a:ea typeface="Arial"/>
              <a:cs typeface="Arial"/>
              <a:sym typeface="Arial"/>
            </a:endParaRPr>
          </a:p>
          <a:p>
            <a:pPr indent="0" lvl="0" marL="0" rtl="0" algn="l">
              <a:lnSpc>
                <a:spcPct val="90000"/>
              </a:lnSpc>
              <a:spcBef>
                <a:spcPts val="280"/>
              </a:spcBef>
              <a:spcAft>
                <a:spcPts val="0"/>
              </a:spcAft>
              <a:buClr>
                <a:schemeClr val="dk1"/>
              </a:buClr>
              <a:buSzPts val="1400"/>
              <a:buNone/>
            </a:pPr>
            <a:r>
              <a:rPr lang="sr-Cyrl-RS" sz="1400">
                <a:solidFill>
                  <a:schemeClr val="dk1"/>
                </a:solidFill>
                <a:latin typeface="Arial"/>
                <a:ea typeface="Arial"/>
                <a:cs typeface="Arial"/>
                <a:sym typeface="Arial"/>
              </a:rPr>
              <a:t>                                           - У пару</a:t>
            </a:r>
            <a:endParaRPr/>
          </a:p>
          <a:p>
            <a:pPr indent="0" lvl="0" marL="0" rtl="0" algn="l">
              <a:lnSpc>
                <a:spcPct val="90000"/>
              </a:lnSpc>
              <a:spcBef>
                <a:spcPts val="280"/>
              </a:spcBef>
              <a:spcAft>
                <a:spcPts val="0"/>
              </a:spcAft>
              <a:buClr>
                <a:schemeClr val="dk1"/>
              </a:buClr>
              <a:buSzPts val="1400"/>
              <a:buNone/>
            </a:pPr>
            <a:r>
              <a:rPr lang="sr-Cyrl-RS" sz="1400">
                <a:solidFill>
                  <a:schemeClr val="dk1"/>
                </a:solidFill>
                <a:latin typeface="Arial"/>
                <a:ea typeface="Arial"/>
                <a:cs typeface="Arial"/>
                <a:sym typeface="Arial"/>
              </a:rPr>
              <a:t>                                           - Фронтални</a:t>
            </a:r>
            <a:endParaRPr/>
          </a:p>
          <a:p>
            <a:pPr indent="0" lvl="0" marL="0" rtl="0" algn="l">
              <a:lnSpc>
                <a:spcPct val="90000"/>
              </a:lnSpc>
              <a:spcBef>
                <a:spcPts val="280"/>
              </a:spcBef>
              <a:spcAft>
                <a:spcPts val="0"/>
              </a:spcAft>
              <a:buClr>
                <a:srgbClr val="888888"/>
              </a:buClr>
              <a:buSzPts val="1400"/>
              <a:buNone/>
            </a:pPr>
            <a:r>
              <a:t/>
            </a:r>
            <a:endParaRPr sz="1400">
              <a:solidFill>
                <a:schemeClr val="dk1"/>
              </a:solidFill>
              <a:latin typeface="Arial"/>
              <a:ea typeface="Arial"/>
              <a:cs typeface="Arial"/>
              <a:sym typeface="Arial"/>
            </a:endParaRPr>
          </a:p>
          <a:p>
            <a:pPr indent="0" lvl="0" marL="0" rtl="0" algn="l">
              <a:lnSpc>
                <a:spcPct val="90000"/>
              </a:lnSpc>
              <a:spcBef>
                <a:spcPts val="400"/>
              </a:spcBef>
              <a:spcAft>
                <a:spcPts val="0"/>
              </a:spcAft>
              <a:buClr>
                <a:schemeClr val="dk1"/>
              </a:buClr>
              <a:buSzPts val="1800"/>
              <a:buNone/>
            </a:pPr>
            <a:r>
              <a:rPr lang="sr-Cyrl-RS" sz="1800">
                <a:solidFill>
                  <a:schemeClr val="dk1"/>
                </a:solidFill>
                <a:latin typeface="Arial"/>
                <a:ea typeface="Arial"/>
                <a:cs typeface="Arial"/>
                <a:sym typeface="Arial"/>
              </a:rPr>
              <a:t>19</a:t>
            </a:r>
            <a:r>
              <a:rPr lang="sr-Cyrl-RS" sz="1400">
                <a:solidFill>
                  <a:schemeClr val="dk1"/>
                </a:solidFill>
                <a:latin typeface="Arial"/>
                <a:ea typeface="Arial"/>
                <a:cs typeface="Arial"/>
                <a:sym typeface="Arial"/>
              </a:rPr>
              <a:t>.</a:t>
            </a:r>
            <a:r>
              <a:rPr b="1" lang="sr-Cyrl-RS" sz="2000">
                <a:solidFill>
                  <a:schemeClr val="dk1"/>
                </a:solidFill>
                <a:latin typeface="Arial"/>
                <a:ea typeface="Arial"/>
                <a:cs typeface="Arial"/>
                <a:sym typeface="Arial"/>
              </a:rPr>
              <a:t>Средства за рад: </a:t>
            </a:r>
            <a:r>
              <a:rPr lang="sr-Cyrl-RS" sz="1400">
                <a:solidFill>
                  <a:schemeClr val="dk1"/>
                </a:solidFill>
                <a:latin typeface="Arial"/>
                <a:ea typeface="Arial"/>
                <a:cs typeface="Arial"/>
                <a:sym typeface="Arial"/>
              </a:rPr>
              <a:t>Пластична амбалажа, колаж папир, разно зрневље, пластичне кесе, темпере,</a:t>
            </a:r>
            <a:endParaRPr/>
          </a:p>
          <a:p>
            <a:pPr indent="0" lvl="0" marL="0" rtl="0" algn="ctr">
              <a:lnSpc>
                <a:spcPct val="90000"/>
              </a:lnSpc>
              <a:spcBef>
                <a:spcPts val="280"/>
              </a:spcBef>
              <a:spcAft>
                <a:spcPts val="0"/>
              </a:spcAft>
              <a:buClr>
                <a:schemeClr val="dk1"/>
              </a:buClr>
              <a:buSzPts val="1400"/>
              <a:buNone/>
            </a:pPr>
            <a:r>
              <a:rPr lang="sr-Cyrl-RS" sz="1400">
                <a:solidFill>
                  <a:schemeClr val="dk1"/>
                </a:solidFill>
                <a:latin typeface="Arial"/>
                <a:ea typeface="Arial"/>
                <a:cs typeface="Arial"/>
                <a:sym typeface="Arial"/>
              </a:rPr>
              <a:t>               Картонски тањири, конац-ластиж,цевчице,дукс зелене боје,сунђер,боја за лице,ЦД        плејер,фотоапарат,за бубањ две велике пластичне саксије,скај...</a:t>
            </a:r>
            <a:endParaRPr sz="1400">
              <a:solidFill>
                <a:schemeClr val="dk1"/>
              </a:solidFill>
              <a:latin typeface="Arial"/>
              <a:ea typeface="Arial"/>
              <a:cs typeface="Arial"/>
              <a:sym typeface="Arial"/>
            </a:endParaRPr>
          </a:p>
          <a:p>
            <a:pPr indent="0" lvl="0" marL="0" rtl="0" algn="ctr">
              <a:lnSpc>
                <a:spcPct val="90000"/>
              </a:lnSpc>
              <a:spcBef>
                <a:spcPts val="280"/>
              </a:spcBef>
              <a:spcAft>
                <a:spcPts val="0"/>
              </a:spcAft>
              <a:buClr>
                <a:srgbClr val="888888"/>
              </a:buClr>
              <a:buSzPts val="1400"/>
              <a:buNone/>
            </a:pPr>
            <a:r>
              <a:t/>
            </a:r>
            <a:endParaRPr sz="1400">
              <a:solidFill>
                <a:schemeClr val="dk1"/>
              </a:solidFill>
              <a:latin typeface="Arial"/>
              <a:ea typeface="Arial"/>
              <a:cs typeface="Arial"/>
              <a:sym typeface="Arial"/>
            </a:endParaRPr>
          </a:p>
          <a:p>
            <a:pPr indent="0" lvl="0" marL="0" rtl="0" algn="l">
              <a:lnSpc>
                <a:spcPct val="90000"/>
              </a:lnSpc>
              <a:spcBef>
                <a:spcPts val="560"/>
              </a:spcBef>
              <a:spcAft>
                <a:spcPts val="0"/>
              </a:spcAft>
              <a:buClr>
                <a:schemeClr val="dk1"/>
              </a:buClr>
              <a:buSzPts val="2800"/>
              <a:buNone/>
            </a:pPr>
            <a:r>
              <a:rPr lang="sr-Cyrl-RS" sz="2800">
                <a:solidFill>
                  <a:schemeClr val="dk1"/>
                </a:solidFill>
                <a:latin typeface="Arial"/>
                <a:ea typeface="Arial"/>
                <a:cs typeface="Arial"/>
                <a:sym typeface="Arial"/>
              </a:rPr>
              <a:t> </a:t>
            </a:r>
            <a:r>
              <a:rPr lang="sr-Cyrl-RS" sz="1800">
                <a:solidFill>
                  <a:schemeClr val="dk1"/>
                </a:solidFill>
                <a:latin typeface="Arial"/>
                <a:ea typeface="Arial"/>
                <a:cs typeface="Arial"/>
                <a:sym typeface="Arial"/>
              </a:rPr>
              <a:t>20</a:t>
            </a:r>
            <a:r>
              <a:rPr lang="sr-Cyrl-RS" sz="2000">
                <a:solidFill>
                  <a:schemeClr val="dk1"/>
                </a:solidFill>
                <a:latin typeface="Arial"/>
                <a:ea typeface="Arial"/>
                <a:cs typeface="Arial"/>
                <a:sym typeface="Arial"/>
              </a:rPr>
              <a:t>.</a:t>
            </a:r>
            <a:r>
              <a:rPr b="1" lang="sr-Cyrl-RS" sz="2000">
                <a:solidFill>
                  <a:schemeClr val="dk1"/>
                </a:solidFill>
                <a:latin typeface="Arial"/>
                <a:ea typeface="Arial"/>
                <a:cs typeface="Arial"/>
                <a:sym typeface="Arial"/>
              </a:rPr>
              <a:t>Литература: </a:t>
            </a:r>
            <a:endParaRPr b="1" sz="2000">
              <a:solidFill>
                <a:schemeClr val="dk1"/>
              </a:solidFill>
              <a:latin typeface="Arial"/>
              <a:ea typeface="Arial"/>
              <a:cs typeface="Arial"/>
              <a:sym typeface="Arial"/>
            </a:endParaRPr>
          </a:p>
          <a:p>
            <a:pPr indent="-88900" lvl="0" marL="0" rtl="0" algn="l">
              <a:lnSpc>
                <a:spcPct val="90000"/>
              </a:lnSpc>
              <a:spcBef>
                <a:spcPts val="280"/>
              </a:spcBef>
              <a:spcAft>
                <a:spcPts val="0"/>
              </a:spcAft>
              <a:buClr>
                <a:schemeClr val="dk1"/>
              </a:buClr>
              <a:buSzPts val="1400"/>
              <a:buFont typeface="Arial"/>
              <a:buChar char="•"/>
            </a:pPr>
            <a:r>
              <a:rPr lang="sr-Cyrl-RS" sz="1400">
                <a:solidFill>
                  <a:schemeClr val="dk1"/>
                </a:solidFill>
                <a:latin typeface="Arial"/>
                <a:ea typeface="Arial"/>
                <a:cs typeface="Arial"/>
                <a:sym typeface="Arial"/>
              </a:rPr>
              <a:t> Бојовић Душица,Ухвати ритам афричке приче,Драмске технике у причама за децу,Центар за примењену психологију,Београд,2010;</a:t>
            </a:r>
            <a:endParaRPr sz="1400">
              <a:solidFill>
                <a:schemeClr val="dk1"/>
              </a:solidFill>
              <a:latin typeface="Arial"/>
              <a:ea typeface="Arial"/>
              <a:cs typeface="Arial"/>
              <a:sym typeface="Arial"/>
            </a:endParaRPr>
          </a:p>
          <a:p>
            <a:pPr indent="-88900" lvl="0" marL="0" rtl="0" algn="l">
              <a:lnSpc>
                <a:spcPct val="90000"/>
              </a:lnSpc>
              <a:spcBef>
                <a:spcPts val="280"/>
              </a:spcBef>
              <a:spcAft>
                <a:spcPts val="0"/>
              </a:spcAft>
              <a:buClr>
                <a:schemeClr val="dk1"/>
              </a:buClr>
              <a:buSzPts val="1400"/>
              <a:buFont typeface="Arial"/>
              <a:buChar char="•"/>
            </a:pPr>
            <a:r>
              <a:rPr lang="sr-Cyrl-RS" sz="1400">
                <a:solidFill>
                  <a:schemeClr val="dk1"/>
                </a:solidFill>
                <a:latin typeface="Arial"/>
                <a:ea typeface="Arial"/>
                <a:cs typeface="Arial"/>
                <a:sym typeface="Arial"/>
              </a:rPr>
              <a:t> Група аутора,Корак по корак 2,Креативни центар,Београд 2006;</a:t>
            </a:r>
            <a:endParaRPr/>
          </a:p>
          <a:p>
            <a:pPr indent="-88900" lvl="0" marL="0" rtl="0" algn="l">
              <a:lnSpc>
                <a:spcPct val="90000"/>
              </a:lnSpc>
              <a:spcBef>
                <a:spcPts val="280"/>
              </a:spcBef>
              <a:spcAft>
                <a:spcPts val="0"/>
              </a:spcAft>
              <a:buClr>
                <a:schemeClr val="dk1"/>
              </a:buClr>
              <a:buSzPts val="1400"/>
              <a:buFont typeface="Arial"/>
              <a:buChar char="•"/>
            </a:pPr>
            <a:r>
              <a:rPr lang="sr-Cyrl-RS" sz="1400">
                <a:solidFill>
                  <a:schemeClr val="dk1"/>
                </a:solidFill>
                <a:latin typeface="Arial"/>
                <a:ea typeface="Arial"/>
                <a:cs typeface="Arial"/>
                <a:sym typeface="Arial"/>
              </a:rPr>
              <a:t> Каменов Емил,Модел основа програма васпитно-образовног рада са предшколском децом,Одсек за педагогију Филозофског факултета у Новом Саду,Нови Сад,1997;</a:t>
            </a:r>
            <a:endParaRPr sz="1400">
              <a:solidFill>
                <a:schemeClr val="dk1"/>
              </a:solidFill>
              <a:latin typeface="Arial"/>
              <a:ea typeface="Arial"/>
              <a:cs typeface="Arial"/>
              <a:sym typeface="Arial"/>
            </a:endParaRPr>
          </a:p>
          <a:p>
            <a:pPr indent="-88900" lvl="0" marL="0" rtl="0" algn="l">
              <a:lnSpc>
                <a:spcPct val="90000"/>
              </a:lnSpc>
              <a:spcBef>
                <a:spcPts val="280"/>
              </a:spcBef>
              <a:spcAft>
                <a:spcPts val="0"/>
              </a:spcAft>
              <a:buClr>
                <a:schemeClr val="dk1"/>
              </a:buClr>
              <a:buSzPts val="1400"/>
              <a:buFont typeface="Arial"/>
              <a:buChar char="•"/>
            </a:pPr>
            <a:r>
              <a:rPr lang="sr-Cyrl-RS" sz="1400">
                <a:solidFill>
                  <a:schemeClr val="dk1"/>
                </a:solidFill>
                <a:latin typeface="Arial"/>
                <a:ea typeface="Arial"/>
                <a:cs typeface="Arial"/>
                <a:sym typeface="Arial"/>
              </a:rPr>
              <a:t> Родић Татјана,С децом око света,Креативни центар,Београд,2009;</a:t>
            </a:r>
            <a:endParaRPr/>
          </a:p>
          <a:p>
            <a:pPr indent="-88900" lvl="0" marL="0" rtl="0" algn="l">
              <a:lnSpc>
                <a:spcPct val="90000"/>
              </a:lnSpc>
              <a:spcBef>
                <a:spcPts val="280"/>
              </a:spcBef>
              <a:spcAft>
                <a:spcPts val="0"/>
              </a:spcAft>
              <a:buClr>
                <a:schemeClr val="dk1"/>
              </a:buClr>
              <a:buSzPts val="1400"/>
              <a:buFont typeface="Arial"/>
              <a:buChar char="•"/>
            </a:pPr>
            <a:r>
              <a:rPr lang="sr-Cyrl-RS" sz="1400">
                <a:solidFill>
                  <a:schemeClr val="dk1"/>
                </a:solidFill>
                <a:latin typeface="Arial"/>
                <a:ea typeface="Arial"/>
                <a:cs typeface="Arial"/>
                <a:sym typeface="Arial"/>
              </a:rPr>
              <a:t> Проф.Др.Перић Душан,Цветковић Небојша,Буди прав бићеш здрав,Београд 2003;</a:t>
            </a:r>
            <a:endParaRPr sz="1400">
              <a:solidFill>
                <a:schemeClr val="dk1"/>
              </a:solidFill>
              <a:latin typeface="Arial"/>
              <a:ea typeface="Arial"/>
              <a:cs typeface="Arial"/>
              <a:sym typeface="Arial"/>
            </a:endParaRPr>
          </a:p>
          <a:p>
            <a:pPr indent="0" lvl="0" marL="0" rtl="0" algn="l">
              <a:lnSpc>
                <a:spcPct val="90000"/>
              </a:lnSpc>
              <a:spcBef>
                <a:spcPts val="280"/>
              </a:spcBef>
              <a:spcAft>
                <a:spcPts val="0"/>
              </a:spcAft>
              <a:buClr>
                <a:srgbClr val="888888"/>
              </a:buClr>
              <a:buSzPts val="1400"/>
              <a:buFont typeface="Arial"/>
              <a:buNone/>
            </a:pPr>
            <a:r>
              <a:t/>
            </a:r>
            <a:endParaRPr sz="1400">
              <a:solidFill>
                <a:schemeClr val="dk1"/>
              </a:solidFill>
              <a:latin typeface="Arial"/>
              <a:ea typeface="Arial"/>
              <a:cs typeface="Arial"/>
              <a:sym typeface="Arial"/>
            </a:endParaRPr>
          </a:p>
          <a:p>
            <a:pPr indent="0" lvl="0" marL="0" rtl="0" algn="l">
              <a:lnSpc>
                <a:spcPct val="90000"/>
              </a:lnSpc>
              <a:spcBef>
                <a:spcPts val="280"/>
              </a:spcBef>
              <a:spcAft>
                <a:spcPts val="0"/>
              </a:spcAft>
              <a:buClr>
                <a:srgbClr val="888888"/>
              </a:buClr>
              <a:buSzPts val="1400"/>
              <a:buFont typeface="Arial"/>
              <a:buNone/>
            </a:pPr>
            <a:r>
              <a:t/>
            </a:r>
            <a:endParaRPr sz="1400">
              <a:solidFill>
                <a:schemeClr val="dk1"/>
              </a:solidFill>
              <a:latin typeface="Arial"/>
              <a:ea typeface="Arial"/>
              <a:cs typeface="Arial"/>
              <a:sym typeface="Arial"/>
            </a:endParaRPr>
          </a:p>
          <a:p>
            <a:pPr indent="0" lvl="0" marL="0" rtl="0" algn="l">
              <a:lnSpc>
                <a:spcPct val="90000"/>
              </a:lnSpc>
              <a:spcBef>
                <a:spcPts val="280"/>
              </a:spcBef>
              <a:spcAft>
                <a:spcPts val="0"/>
              </a:spcAft>
              <a:buClr>
                <a:srgbClr val="888888"/>
              </a:buClr>
              <a:buSzPts val="1400"/>
              <a:buNone/>
            </a:pPr>
            <a:r>
              <a:t/>
            </a:r>
            <a:endParaRPr sz="1400">
              <a:solidFill>
                <a:schemeClr val="dk1"/>
              </a:solidFill>
              <a:latin typeface="Arial"/>
              <a:ea typeface="Arial"/>
              <a:cs typeface="Arial"/>
              <a:sym typeface="Arial"/>
            </a:endParaRPr>
          </a:p>
          <a:p>
            <a:pPr indent="0" lvl="0" marL="0" rtl="0" algn="l">
              <a:lnSpc>
                <a:spcPct val="90000"/>
              </a:lnSpc>
              <a:spcBef>
                <a:spcPts val="280"/>
              </a:spcBef>
              <a:spcAft>
                <a:spcPts val="0"/>
              </a:spcAft>
              <a:buClr>
                <a:srgbClr val="888888"/>
              </a:buClr>
              <a:buSzPts val="1400"/>
              <a:buNone/>
            </a:pPr>
            <a:r>
              <a:t/>
            </a:r>
            <a:endParaRPr sz="1400">
              <a:solidFill>
                <a:schemeClr val="dk1"/>
              </a:solidFill>
              <a:latin typeface="Arial"/>
              <a:ea typeface="Arial"/>
              <a:cs typeface="Arial"/>
              <a:sym typeface="Arial"/>
            </a:endParaRPr>
          </a:p>
          <a:p>
            <a:pPr indent="0" lvl="0" marL="0" rtl="0" algn="l">
              <a:lnSpc>
                <a:spcPct val="90000"/>
              </a:lnSpc>
              <a:spcBef>
                <a:spcPts val="280"/>
              </a:spcBef>
              <a:spcAft>
                <a:spcPts val="0"/>
              </a:spcAft>
              <a:buClr>
                <a:srgbClr val="888888"/>
              </a:buClr>
              <a:buSzPts val="1400"/>
              <a:buNone/>
            </a:pPr>
            <a:r>
              <a:t/>
            </a:r>
            <a:endParaRPr sz="1400">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 name="Shape 117"/>
        <p:cNvGrpSpPr/>
        <p:nvPr/>
      </p:nvGrpSpPr>
      <p:grpSpPr>
        <a:xfrm>
          <a:off x="0" y="0"/>
          <a:ext cx="0" cy="0"/>
          <a:chOff x="0" y="0"/>
          <a:chExt cx="0" cy="0"/>
        </a:xfrm>
      </p:grpSpPr>
      <p:sp>
        <p:nvSpPr>
          <p:cNvPr id="118" name="Google Shape;118;p19"/>
          <p:cNvSpPr txBox="1"/>
          <p:nvPr>
            <p:ph idx="1" type="subTitle"/>
          </p:nvPr>
        </p:nvSpPr>
        <p:spPr>
          <a:xfrm>
            <a:off x="0" y="0"/>
            <a:ext cx="9144000" cy="68580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1400"/>
              <a:buNone/>
            </a:pPr>
            <a:r>
              <a:rPr lang="sr-Cyrl-RS" sz="1400">
                <a:solidFill>
                  <a:schemeClr val="dk1"/>
                </a:solidFill>
                <a:latin typeface="Arial"/>
                <a:ea typeface="Arial"/>
                <a:cs typeface="Arial"/>
                <a:sym typeface="Arial"/>
              </a:rPr>
              <a:t>План рада на реализацији пројекта</a:t>
            </a:r>
            <a:endParaRPr sz="1400">
              <a:solidFill>
                <a:schemeClr val="dk1"/>
              </a:solidFill>
              <a:latin typeface="Arial"/>
              <a:ea typeface="Arial"/>
              <a:cs typeface="Arial"/>
              <a:sym typeface="Arial"/>
            </a:endParaRPr>
          </a:p>
          <a:p>
            <a:pPr indent="0" lvl="0" marL="0" rtl="0" algn="ctr">
              <a:lnSpc>
                <a:spcPct val="90000"/>
              </a:lnSpc>
              <a:spcBef>
                <a:spcPts val="280"/>
              </a:spcBef>
              <a:spcAft>
                <a:spcPts val="0"/>
              </a:spcAft>
              <a:buClr>
                <a:schemeClr val="dk1"/>
              </a:buClr>
              <a:buSzPts val="1400"/>
              <a:buNone/>
            </a:pPr>
            <a:r>
              <a:rPr lang="sr-Cyrl-RS" sz="1400">
                <a:solidFill>
                  <a:schemeClr val="dk1"/>
                </a:solidFill>
                <a:latin typeface="Arial"/>
                <a:ea typeface="Arial"/>
                <a:cs typeface="Arial"/>
                <a:sym typeface="Arial"/>
              </a:rPr>
              <a:t>I Фаза </a:t>
            </a:r>
            <a:endParaRPr sz="1400">
              <a:solidFill>
                <a:schemeClr val="dk1"/>
              </a:solidFill>
              <a:latin typeface="Arial"/>
              <a:ea typeface="Arial"/>
              <a:cs typeface="Arial"/>
              <a:sym typeface="Arial"/>
            </a:endParaRPr>
          </a:p>
          <a:p>
            <a:pPr indent="0" lvl="0" marL="0" rtl="0" algn="l">
              <a:lnSpc>
                <a:spcPct val="90000"/>
              </a:lnSpc>
              <a:spcBef>
                <a:spcPts val="280"/>
              </a:spcBef>
              <a:spcAft>
                <a:spcPts val="0"/>
              </a:spcAft>
              <a:buClr>
                <a:schemeClr val="dk1"/>
              </a:buClr>
              <a:buSzPts val="1400"/>
              <a:buNone/>
            </a:pPr>
            <a:r>
              <a:rPr lang="sr-Cyrl-RS" sz="1400">
                <a:solidFill>
                  <a:schemeClr val="dk1"/>
                </a:solidFill>
                <a:latin typeface="Arial"/>
                <a:ea typeface="Arial"/>
                <a:cs typeface="Arial"/>
                <a:sym typeface="Arial"/>
              </a:rPr>
              <a:t>     Прва фаза почела је са месечном темом ,,По целоме свету на тротинету,,. Обавестили смо и родитеље о садржајима рада и замолили их за сарадњу.У оквиру ове теме деца су упознала континенте и земље.Вођена интересовањем  од куће  су доносила слике, часописе, бојанке,књиге које показују лепоту далеких крајева кoje смо упознали и културу, али највише  је скупљено са афричког континента тако да смо наставиле даље да тражимо нове саджаје који би употпунили искуство деце.Деца су нам рекла да их занима како тамо људи живе.Након тога смо понудили деци цртани филм,,Кирику и дивље животиње,, након филма било је смеха понављања неких делова текста, покрета и необичних имена али и још питања,Вељко:Што тако смешно играју?Никола:Како им није хладно кад су боси?Вук: А где им је телевизор?Вођени њиховом знатижељом видели смо кроз илустрације како изгледају њихове куће,одевање, свакодневни живот, одгледали смо видео записе плесова неких племена,при чему су деца била одушевљена инструментима али и ритмом,јер смо приметили да га деца опонашају у слободно време.У разговору са децом смо видели да би она желела неки музички инстумент који би пратио ритам њихових покрета, предложили смо деци да кроз радионицу направе звечке које смо затим и испробали  а неке су желели да однесу и кући.</a:t>
            </a:r>
            <a:endParaRPr/>
          </a:p>
          <a:p>
            <a:pPr indent="0" lvl="0" marL="0" rtl="0" algn="l">
              <a:lnSpc>
                <a:spcPct val="90000"/>
              </a:lnSpc>
              <a:spcBef>
                <a:spcPts val="280"/>
              </a:spcBef>
              <a:spcAft>
                <a:spcPts val="0"/>
              </a:spcAft>
              <a:buClr>
                <a:srgbClr val="888888"/>
              </a:buClr>
              <a:buSzPts val="1400"/>
              <a:buNone/>
            </a:pPr>
            <a:r>
              <a:t/>
            </a:r>
            <a:endParaRPr sz="1400">
              <a:solidFill>
                <a:schemeClr val="dk1"/>
              </a:solidFill>
              <a:latin typeface="Arial"/>
              <a:ea typeface="Arial"/>
              <a:cs typeface="Arial"/>
              <a:sym typeface="Arial"/>
            </a:endParaRPr>
          </a:p>
          <a:p>
            <a:pPr indent="0" lvl="0" marL="0" rtl="0" algn="l">
              <a:lnSpc>
                <a:spcPct val="90000"/>
              </a:lnSpc>
              <a:spcBef>
                <a:spcPts val="280"/>
              </a:spcBef>
              <a:spcAft>
                <a:spcPts val="0"/>
              </a:spcAft>
              <a:buClr>
                <a:srgbClr val="888888"/>
              </a:buClr>
              <a:buSzPts val="1400"/>
              <a:buNone/>
            </a:pPr>
            <a:r>
              <a:t/>
            </a:r>
            <a:endParaRPr sz="1400">
              <a:solidFill>
                <a:schemeClr val="dk1"/>
              </a:solidFill>
              <a:latin typeface="Arial"/>
              <a:ea typeface="Arial"/>
              <a:cs typeface="Arial"/>
              <a:sym typeface="Arial"/>
            </a:endParaRPr>
          </a:p>
          <a:p>
            <a:pPr indent="0" lvl="0" marL="0" rtl="0" algn="ctr">
              <a:lnSpc>
                <a:spcPct val="90000"/>
              </a:lnSpc>
              <a:spcBef>
                <a:spcPts val="280"/>
              </a:spcBef>
              <a:spcAft>
                <a:spcPts val="0"/>
              </a:spcAft>
              <a:buClr>
                <a:schemeClr val="dk1"/>
              </a:buClr>
              <a:buSzPts val="1400"/>
              <a:buNone/>
            </a:pPr>
            <a:r>
              <a:rPr lang="sr-Cyrl-RS" sz="1400">
                <a:solidFill>
                  <a:schemeClr val="dk1"/>
                </a:solidFill>
                <a:latin typeface="Arial"/>
                <a:ea typeface="Arial"/>
                <a:cs typeface="Arial"/>
                <a:sym typeface="Arial"/>
              </a:rPr>
              <a:t> II Фаза</a:t>
            </a:r>
            <a:endParaRPr sz="1400">
              <a:solidFill>
                <a:schemeClr val="dk1"/>
              </a:solidFill>
              <a:latin typeface="Arial"/>
              <a:ea typeface="Arial"/>
              <a:cs typeface="Arial"/>
              <a:sym typeface="Arial"/>
            </a:endParaRPr>
          </a:p>
          <a:p>
            <a:pPr indent="0" lvl="0" marL="0" rtl="0" algn="l">
              <a:lnSpc>
                <a:spcPct val="90000"/>
              </a:lnSpc>
              <a:spcBef>
                <a:spcPts val="280"/>
              </a:spcBef>
              <a:spcAft>
                <a:spcPts val="0"/>
              </a:spcAft>
              <a:buClr>
                <a:schemeClr val="dk1"/>
              </a:buClr>
              <a:buSzPts val="1400"/>
              <a:buNone/>
            </a:pPr>
            <a:r>
              <a:rPr lang="sr-Cyrl-RS" sz="1400">
                <a:solidFill>
                  <a:schemeClr val="dk1"/>
                </a:solidFill>
                <a:latin typeface="Arial"/>
                <a:ea typeface="Arial"/>
                <a:cs typeface="Arial"/>
                <a:sym typeface="Arial"/>
              </a:rPr>
              <a:t>    Друга фаза је почела једном књигом коју смо  пронашли у оквиру библиотеке у вртићу то је,,С децом око света,,.Читајући књигу наставили смо да упознајемо Африку , деца су упознала државу  Гану,изглед заставе, одевање припадника различитих племена научили су неколико речи на свахили језику(асанте-хвала,јамбо-здраво,карибу-добродошли) које се налазе укњизи касније смо приметили да неке користе сваки дан у говору и поздрављању другара.Затим смо се поделили у групе  једна група je правила маске од картонских тањира помоћу темпера а друга група је темперама шарала инструмент Бата или ,,бубањ који говори,, који смо направили према упуству из књиге, желели су да испробају бубањ и маске након сушења  што смо и урадили уз то смо додале и музику у којој се чује звук бубња што се деци свидело и почели су да спонтано  плешу пратећи ритам и повремено свирајући заједно или појединачно на бубњу. Поред плеса, израђених инструмената  подстакли смо дечију машту и креативност у комуникацији кроз акциону причу ,,Ананси  чаробњак-  зашто тигар живи сам,, .Приметиле смо да деца почињу да смишљају неке речи налик онима које су чули на снимцима или књигама зато смо предложили  деци радионицу у којој ћемо  смислити афричка имена .Имена су деци била смешна а некима и занимљива па чак и озбиљна па смо их и прибележили.</a:t>
            </a:r>
            <a:endParaRPr sz="1400">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 name="Shape 122"/>
        <p:cNvGrpSpPr/>
        <p:nvPr/>
      </p:nvGrpSpPr>
      <p:grpSpPr>
        <a:xfrm>
          <a:off x="0" y="0"/>
          <a:ext cx="0" cy="0"/>
          <a:chOff x="0" y="0"/>
          <a:chExt cx="0" cy="0"/>
        </a:xfrm>
      </p:grpSpPr>
      <p:sp>
        <p:nvSpPr>
          <p:cNvPr id="123" name="Google Shape;123;p20"/>
          <p:cNvSpPr txBox="1"/>
          <p:nvPr>
            <p:ph idx="1" type="subTitle"/>
          </p:nvPr>
        </p:nvSpPr>
        <p:spPr>
          <a:xfrm>
            <a:off x="0" y="0"/>
            <a:ext cx="9144000" cy="6858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None/>
            </a:pPr>
            <a:r>
              <a:rPr lang="sr-Cyrl-RS" sz="1400">
                <a:solidFill>
                  <a:schemeClr val="dk1"/>
                </a:solidFill>
                <a:latin typeface="Arial"/>
                <a:ea typeface="Arial"/>
                <a:cs typeface="Arial"/>
                <a:sym typeface="Arial"/>
              </a:rPr>
              <a:t>.Своје  су утиске пренела и на  родитеље који су нам рекли да им деца певају на неком њима непознатом језику,да су весела,користе звечке у комбинацији са неким посуђем од пластике .Саме приче су мотивисале децу за разне имитативне игре у којима се племена поздрављају,иду  у ,,лов,, на животиње,израђују алате ,уз све то опробали смо плес Хомово којим у Гани обележавају родну годину и играли игру Оваре(С децом око света стр.39). У игри се изабере вођа који је у кругу око њега играчи понављају све што он изговори или уради у једном тренутку каже свима да легну на под и броји до десет ко последњи устане нови је вођа.</a:t>
            </a:r>
            <a:endParaRPr sz="1400">
              <a:solidFill>
                <a:schemeClr val="dk1"/>
              </a:solidFill>
              <a:latin typeface="Arial"/>
              <a:ea typeface="Arial"/>
              <a:cs typeface="Arial"/>
              <a:sym typeface="Arial"/>
            </a:endParaRPr>
          </a:p>
          <a:p>
            <a:pPr indent="0" lvl="0" marL="0" rtl="0" algn="ctr">
              <a:spcBef>
                <a:spcPts val="280"/>
              </a:spcBef>
              <a:spcAft>
                <a:spcPts val="0"/>
              </a:spcAft>
              <a:buClr>
                <a:schemeClr val="dk1"/>
              </a:buClr>
              <a:buSzPts val="1400"/>
              <a:buNone/>
            </a:pPr>
            <a:r>
              <a:rPr lang="sr-Cyrl-RS" sz="1400">
                <a:solidFill>
                  <a:schemeClr val="dk1"/>
                </a:solidFill>
                <a:latin typeface="Arial"/>
                <a:ea typeface="Arial"/>
                <a:cs typeface="Arial"/>
                <a:sym typeface="Arial"/>
              </a:rPr>
              <a:t>      III Фаза  </a:t>
            </a:r>
            <a:endParaRPr sz="1400">
              <a:solidFill>
                <a:schemeClr val="dk1"/>
              </a:solidFill>
              <a:latin typeface="Arial"/>
              <a:ea typeface="Arial"/>
              <a:cs typeface="Arial"/>
              <a:sym typeface="Arial"/>
            </a:endParaRPr>
          </a:p>
          <a:p>
            <a:pPr indent="0" lvl="0" marL="0" rtl="0" algn="l">
              <a:spcBef>
                <a:spcPts val="280"/>
              </a:spcBef>
              <a:spcAft>
                <a:spcPts val="0"/>
              </a:spcAft>
              <a:buClr>
                <a:schemeClr val="dk1"/>
              </a:buClr>
              <a:buSzPts val="1400"/>
              <a:buNone/>
            </a:pPr>
            <a:r>
              <a:rPr lang="sr-Cyrl-RS" sz="1400">
                <a:solidFill>
                  <a:schemeClr val="dk1"/>
                </a:solidFill>
                <a:latin typeface="Arial"/>
                <a:ea typeface="Arial"/>
                <a:cs typeface="Arial"/>
                <a:sym typeface="Arial"/>
              </a:rPr>
              <a:t>      Трећа фазу започели смо пуштајући песме ,,Ишли смо у африку,, и ,,Авантуре малога Јују,, деци се више допала ,,Авантуре малога Јују,, то смо видели по њиховим реакцијама јер доласком у вртић и уласком у њихову у собу тражили су да слушају одабрану песму ,самим ти уследило је усвајање текста ,деца су врло брзо усвојила текст ,затим смо свирајући на синтисајзеру усвојили и мелодију. Следеће што је уследило је осмишљавање кореографије заједно са децом и вежбање а када смо усвојили покрете прикупили смо материјал који нам је био потребан за израду костима када смо завршили са израдом костима дошли смо до идеје да изглед употпунимо и бојом за лице, а девојчице су код куће дошле са исплетеним кикицама.</a:t>
            </a:r>
            <a:endParaRPr sz="1400">
              <a:solidFill>
                <a:schemeClr val="dk1"/>
              </a:solidFill>
              <a:latin typeface="Arial"/>
              <a:ea typeface="Arial"/>
              <a:cs typeface="Arial"/>
              <a:sym typeface="Arial"/>
            </a:endParaRPr>
          </a:p>
          <a:p>
            <a:pPr indent="0" lvl="0" marL="0" rtl="0" algn="l">
              <a:spcBef>
                <a:spcPts val="280"/>
              </a:spcBef>
              <a:spcAft>
                <a:spcPts val="0"/>
              </a:spcAft>
              <a:buClr>
                <a:schemeClr val="dk1"/>
              </a:buClr>
              <a:buSzPts val="1400"/>
              <a:buNone/>
            </a:pPr>
            <a:r>
              <a:rPr lang="sr-Cyrl-RS" sz="1400">
                <a:solidFill>
                  <a:schemeClr val="dk1"/>
                </a:solidFill>
                <a:latin typeface="Arial"/>
                <a:ea typeface="Arial"/>
                <a:cs typeface="Arial"/>
                <a:sym typeface="Arial"/>
              </a:rPr>
              <a:t> </a:t>
            </a:r>
            <a:endParaRPr sz="1400">
              <a:solidFill>
                <a:schemeClr val="dk1"/>
              </a:solidFill>
              <a:latin typeface="Arial"/>
              <a:ea typeface="Arial"/>
              <a:cs typeface="Arial"/>
              <a:sym typeface="Arial"/>
            </a:endParaRPr>
          </a:p>
          <a:p>
            <a:pPr indent="0" lvl="0" marL="0" rtl="0" algn="l">
              <a:spcBef>
                <a:spcPts val="280"/>
              </a:spcBef>
              <a:spcAft>
                <a:spcPts val="0"/>
              </a:spcAft>
              <a:buClr>
                <a:srgbClr val="888888"/>
              </a:buClr>
              <a:buSzPts val="1400"/>
              <a:buNone/>
            </a:pPr>
            <a:r>
              <a:t/>
            </a:r>
            <a:endParaRPr sz="1400">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sp>
        <p:nvSpPr>
          <p:cNvPr id="128" name="Google Shape;128;p21"/>
          <p:cNvSpPr txBox="1"/>
          <p:nvPr>
            <p:ph idx="1" type="subTitle"/>
          </p:nvPr>
        </p:nvSpPr>
        <p:spPr>
          <a:xfrm>
            <a:off x="0" y="0"/>
            <a:ext cx="9144000" cy="6858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888888"/>
              </a:buClr>
              <a:buSzPts val="3200"/>
              <a:buNone/>
            </a:pPr>
            <a:r>
              <a:t/>
            </a:r>
            <a:endParaRPr/>
          </a:p>
          <a:p>
            <a:pPr indent="0" lvl="0" marL="0" rtl="0" algn="ctr">
              <a:spcBef>
                <a:spcPts val="400"/>
              </a:spcBef>
              <a:spcAft>
                <a:spcPts val="0"/>
              </a:spcAft>
              <a:buClr>
                <a:schemeClr val="dk1"/>
              </a:buClr>
              <a:buSzPts val="2000"/>
              <a:buNone/>
            </a:pPr>
            <a:r>
              <a:rPr b="1" lang="sr-Cyrl-RS" sz="2000">
                <a:solidFill>
                  <a:schemeClr val="dk1"/>
                </a:solidFill>
                <a:latin typeface="Arial"/>
                <a:ea typeface="Arial"/>
                <a:cs typeface="Arial"/>
                <a:sym typeface="Arial"/>
              </a:rPr>
              <a:t>УПОЗНАЈМО АФРИКУ</a:t>
            </a:r>
            <a:endParaRPr b="1" sz="2000">
              <a:solidFill>
                <a:schemeClr val="dk1"/>
              </a:solidFill>
              <a:latin typeface="Arial"/>
              <a:ea typeface="Arial"/>
              <a:cs typeface="Arial"/>
              <a:sym typeface="Arial"/>
            </a:endParaRPr>
          </a:p>
          <a:p>
            <a:pPr indent="0" lvl="0" marL="0" rtl="0" algn="ctr">
              <a:spcBef>
                <a:spcPts val="280"/>
              </a:spcBef>
              <a:spcAft>
                <a:spcPts val="0"/>
              </a:spcAft>
              <a:buClr>
                <a:schemeClr val="dk1"/>
              </a:buClr>
              <a:buSzPts val="1400"/>
              <a:buNone/>
            </a:pPr>
            <a:r>
              <a:rPr lang="sr-Cyrl-RS" sz="1400">
                <a:solidFill>
                  <a:schemeClr val="dk1"/>
                </a:solidFill>
                <a:latin typeface="Arial"/>
                <a:ea typeface="Arial"/>
                <a:cs typeface="Arial"/>
                <a:sym typeface="Arial"/>
              </a:rPr>
              <a:t> </a:t>
            </a:r>
            <a:endParaRPr/>
          </a:p>
          <a:p>
            <a:pPr indent="0" lvl="0" marL="0" rtl="0" algn="just">
              <a:spcBef>
                <a:spcPts val="280"/>
              </a:spcBef>
              <a:spcAft>
                <a:spcPts val="0"/>
              </a:spcAft>
              <a:buClr>
                <a:schemeClr val="dk1"/>
              </a:buClr>
              <a:buSzPts val="1400"/>
              <a:buNone/>
            </a:pPr>
            <a:r>
              <a:rPr lang="sr-Cyrl-RS" sz="1400">
                <a:solidFill>
                  <a:schemeClr val="dk1"/>
                </a:solidFill>
                <a:latin typeface="Arial"/>
                <a:ea typeface="Arial"/>
                <a:cs typeface="Arial"/>
                <a:sym typeface="Arial"/>
              </a:rPr>
              <a:t>Упознавање са африком је почело кроз часописе и другу литературу,а даље покренути питањима деце гледамо цртани ,,Кирику и дивље животиње,,</a:t>
            </a:r>
            <a:endParaRPr sz="1400">
              <a:solidFill>
                <a:schemeClr val="dk1"/>
              </a:solidFill>
              <a:latin typeface="Arial"/>
              <a:ea typeface="Arial"/>
              <a:cs typeface="Arial"/>
              <a:sym typeface="Arial"/>
            </a:endParaRPr>
          </a:p>
        </p:txBody>
      </p:sp>
      <p:pic>
        <p:nvPicPr>
          <p:cNvPr descr="DSC00096.JPG" id="129" name="Google Shape;129;p21"/>
          <p:cNvPicPr preferRelativeResize="0"/>
          <p:nvPr/>
        </p:nvPicPr>
        <p:blipFill rotWithShape="1">
          <a:blip r:embed="rId3">
            <a:alphaModFix/>
          </a:blip>
          <a:srcRect b="0" l="0" r="0" t="0"/>
          <a:stretch/>
        </p:blipFill>
        <p:spPr>
          <a:xfrm>
            <a:off x="4500562" y="1643050"/>
            <a:ext cx="4643438" cy="5214950"/>
          </a:xfrm>
          <a:prstGeom prst="rect">
            <a:avLst/>
          </a:prstGeom>
          <a:noFill/>
          <a:ln>
            <a:noFill/>
          </a:ln>
        </p:spPr>
      </p:pic>
      <p:pic>
        <p:nvPicPr>
          <p:cNvPr descr="DSC00085.JPG" id="130" name="Google Shape;130;p21"/>
          <p:cNvPicPr preferRelativeResize="0"/>
          <p:nvPr/>
        </p:nvPicPr>
        <p:blipFill rotWithShape="1">
          <a:blip r:embed="rId4">
            <a:alphaModFix/>
          </a:blip>
          <a:srcRect b="0" l="0" r="0" t="0"/>
          <a:stretch/>
        </p:blipFill>
        <p:spPr>
          <a:xfrm>
            <a:off x="0" y="1643050"/>
            <a:ext cx="4429124" cy="52149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