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536" y="-10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1C2DE4-9355-4F6F-A00A-B3456310875C}" type="datetimeFigureOut">
              <a:rPr lang="en-US" smtClean="0"/>
              <a:pPr/>
              <a:t>3/21/2019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006530-9229-43D3-9997-8ACD0F5F0CE2}" type="slidenum">
              <a:rPr lang="en-US" smtClean="0"/>
              <a:pPr/>
              <a:t>‹#›</a:t>
            </a:fld>
            <a:endParaRPr lang="en-US"/>
          </a:p>
        </p:txBody>
      </p:sp>
    </p:spTree>
    <p:extLst>
      <p:ext uri="{BB962C8B-B14F-4D97-AF65-F5344CB8AC3E}">
        <p14:creationId xmlns:p14="http://schemas.microsoft.com/office/powerpoint/2010/main" xmlns="" val="28577935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006530-9229-43D3-9997-8ACD0F5F0CE2}" type="slidenum">
              <a:rPr lang="en-US" smtClean="0"/>
              <a:pPr/>
              <a:t>1</a:t>
            </a:fld>
            <a:endParaRPr lang="en-US"/>
          </a:p>
        </p:txBody>
      </p:sp>
    </p:spTree>
    <p:extLst>
      <p:ext uri="{BB962C8B-B14F-4D97-AF65-F5344CB8AC3E}">
        <p14:creationId xmlns:p14="http://schemas.microsoft.com/office/powerpoint/2010/main" xmlns="" val="21605466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BC02BCE-5F40-4B15-A630-AABAF3A65BD4}" type="datetimeFigureOut">
              <a:rPr lang="en-US" smtClean="0"/>
              <a:pPr/>
              <a:t>3/21/2019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4AEE857-9B21-4D60-AEB6-3686A46E558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BC02BCE-5F40-4B15-A630-AABAF3A65BD4}" type="datetimeFigureOut">
              <a:rPr lang="en-US" smtClean="0"/>
              <a:pPr/>
              <a:t>3/21/2019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AEE857-9B21-4D60-AEB6-3686A46E558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BC02BCE-5F40-4B15-A630-AABAF3A65BD4}" type="datetimeFigureOut">
              <a:rPr lang="en-US" smtClean="0"/>
              <a:pPr/>
              <a:t>3/21/2019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AEE857-9B21-4D60-AEB6-3686A46E558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BC02BCE-5F40-4B15-A630-AABAF3A65BD4}" type="datetimeFigureOut">
              <a:rPr lang="en-US" smtClean="0"/>
              <a:pPr/>
              <a:t>3/21/2019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AEE857-9B21-4D60-AEB6-3686A46E558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BC02BCE-5F40-4B15-A630-AABAF3A65BD4}" type="datetimeFigureOut">
              <a:rPr lang="en-US" smtClean="0"/>
              <a:pPr/>
              <a:t>3/21/2019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AEE857-9B21-4D60-AEB6-3686A46E558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BC02BCE-5F40-4B15-A630-AABAF3A65BD4}" type="datetimeFigureOut">
              <a:rPr lang="en-US" smtClean="0"/>
              <a:pPr/>
              <a:t>3/21/2019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AEE857-9B21-4D60-AEB6-3686A46E558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BC02BCE-5F40-4B15-A630-AABAF3A65BD4}" type="datetimeFigureOut">
              <a:rPr lang="en-US" smtClean="0"/>
              <a:pPr/>
              <a:t>3/21/2019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AEE857-9B21-4D60-AEB6-3686A46E558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BC02BCE-5F40-4B15-A630-AABAF3A65BD4}" type="datetimeFigureOut">
              <a:rPr lang="en-US" smtClean="0"/>
              <a:pPr/>
              <a:t>3/21/2019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AEE857-9B21-4D60-AEB6-3686A46E558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C02BCE-5F40-4B15-A630-AABAF3A65BD4}" type="datetimeFigureOut">
              <a:rPr lang="en-US" smtClean="0"/>
              <a:pPr/>
              <a:t>3/21/2019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AEE857-9B21-4D60-AEB6-3686A46E558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BC02BCE-5F40-4B15-A630-AABAF3A65BD4}" type="datetimeFigureOut">
              <a:rPr lang="en-US" smtClean="0"/>
              <a:pPr/>
              <a:t>3/21/2019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AEE857-9B21-4D60-AEB6-3686A46E558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BC02BCE-5F40-4B15-A630-AABAF3A65BD4}" type="datetimeFigureOut">
              <a:rPr lang="en-US" smtClean="0"/>
              <a:pPr/>
              <a:t>3/21/2019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4AEE857-9B21-4D60-AEB6-3686A46E558F}"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BC02BCE-5F40-4B15-A630-AABAF3A65BD4}" type="datetimeFigureOut">
              <a:rPr lang="en-US" smtClean="0"/>
              <a:pPr/>
              <a:t>3/21/2019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4AEE857-9B21-4D60-AEB6-3686A46E558F}"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1143000"/>
            <a:ext cx="7406640" cy="1295400"/>
          </a:xfrm>
        </p:spPr>
        <p:txBody>
          <a:bodyPr>
            <a:normAutofit/>
          </a:bodyPr>
          <a:lstStyle/>
          <a:p>
            <a:r>
              <a:rPr lang="sr-Latn-RS" sz="2400" dirty="0">
                <a:solidFill>
                  <a:schemeClr val="accent2">
                    <a:lumMod val="75000"/>
                  </a:schemeClr>
                </a:solidFill>
              </a:rPr>
              <a:t> </a:t>
            </a:r>
            <a:r>
              <a:rPr lang="sr-Latn-RS" sz="2400" dirty="0" smtClean="0">
                <a:solidFill>
                  <a:schemeClr val="accent2">
                    <a:lumMod val="75000"/>
                  </a:schemeClr>
                </a:solidFill>
              </a:rPr>
              <a:t>       </a:t>
            </a:r>
            <a:r>
              <a:rPr lang="sr-Latn-RS" sz="2800" b="1" dirty="0" smtClean="0">
                <a:solidFill>
                  <a:schemeClr val="accent2">
                    <a:lumMod val="75000"/>
                  </a:schemeClr>
                </a:solidFill>
              </a:rPr>
              <a:t>Bolbijeva teorija afektivnog vezivanja</a:t>
            </a:r>
            <a:endParaRPr lang="en-US" sz="2800" b="1" dirty="0">
              <a:solidFill>
                <a:schemeClr val="accent2">
                  <a:lumMod val="75000"/>
                </a:schemeClr>
              </a:solidFill>
            </a:endParaRPr>
          </a:p>
        </p:txBody>
      </p:sp>
      <p:sp>
        <p:nvSpPr>
          <p:cNvPr id="3" name="Subtitle 2"/>
          <p:cNvSpPr>
            <a:spLocks noGrp="1"/>
          </p:cNvSpPr>
          <p:nvPr>
            <p:ph type="subTitle" idx="1"/>
          </p:nvPr>
        </p:nvSpPr>
        <p:spPr>
          <a:xfrm>
            <a:off x="1371600" y="3505200"/>
            <a:ext cx="7406640" cy="2286000"/>
          </a:xfrm>
        </p:spPr>
        <p:txBody>
          <a:bodyPr/>
          <a:lstStyle/>
          <a:p>
            <a:r>
              <a:rPr lang="sr-Latn-RS" dirty="0" smtClean="0"/>
              <a:t>                                                             </a:t>
            </a:r>
            <a:endParaRPr lang="en-US" dirty="0"/>
          </a:p>
        </p:txBody>
      </p:sp>
      <p:sp>
        <p:nvSpPr>
          <p:cNvPr id="5" name="Rectangle 4"/>
          <p:cNvSpPr/>
          <p:nvPr/>
        </p:nvSpPr>
        <p:spPr>
          <a:xfrm>
            <a:off x="2286000" y="2828836"/>
            <a:ext cx="6096000" cy="1508105"/>
          </a:xfrm>
          <a:prstGeom prst="rect">
            <a:avLst/>
          </a:prstGeom>
        </p:spPr>
        <p:txBody>
          <a:bodyPr wrap="square">
            <a:spAutoFit/>
          </a:bodyPr>
          <a:lstStyle/>
          <a:p>
            <a:r>
              <a:rPr lang="sr-Latn-RS" dirty="0" smtClean="0"/>
              <a:t>                                                  </a:t>
            </a:r>
            <a:br>
              <a:rPr lang="sr-Latn-RS" dirty="0" smtClean="0"/>
            </a:br>
            <a:r>
              <a:rPr lang="sr-Latn-RS" dirty="0" smtClean="0"/>
              <a:t/>
            </a:r>
            <a:br>
              <a:rPr lang="sr-Latn-RS" dirty="0" smtClean="0"/>
            </a:br>
            <a:r>
              <a:rPr lang="sr-Latn-RS" dirty="0" smtClean="0"/>
              <a:t/>
            </a:r>
            <a:br>
              <a:rPr lang="sr-Latn-RS" dirty="0" smtClean="0"/>
            </a:br>
            <a:r>
              <a:rPr lang="sr-Latn-RS" dirty="0" smtClean="0"/>
              <a:t/>
            </a:r>
            <a:br>
              <a:rPr lang="sr-Latn-RS" dirty="0" smtClean="0"/>
            </a:br>
            <a:endParaRPr lang="en-US" sz="2000" b="1" dirty="0">
              <a:solidFill>
                <a:schemeClr val="accent2">
                  <a:lumMod val="50000"/>
                </a:schemeClr>
              </a:solidFill>
            </a:endParaRPr>
          </a:p>
        </p:txBody>
      </p:sp>
    </p:spTree>
    <p:extLst>
      <p:ext uri="{BB962C8B-B14F-4D97-AF65-F5344CB8AC3E}">
        <p14:creationId xmlns:p14="http://schemas.microsoft.com/office/powerpoint/2010/main" xmlns="" val="9176447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32560" y="228600"/>
            <a:ext cx="7406640" cy="6248400"/>
          </a:xfrm>
        </p:spPr>
        <p:txBody>
          <a:bodyPr/>
          <a:lstStyle/>
          <a:p>
            <a:r>
              <a:rPr lang="sr-Latn-RS" dirty="0" smtClean="0"/>
              <a:t/>
            </a:r>
            <a:br>
              <a:rPr lang="sr-Latn-RS" dirty="0" smtClean="0"/>
            </a:br>
            <a:r>
              <a:rPr lang="sr-Latn-RS" dirty="0" smtClean="0"/>
              <a:t> - </a:t>
            </a:r>
            <a:r>
              <a:rPr lang="sr-Latn-RS" sz="2000" dirty="0" smtClean="0"/>
              <a:t>Bolbi je u lečenju ovih osoba pokušavao da pomogne pacijentu da otkrije razloge ovih radnji i uzroke njihovog osećanja anaksioznosti i depresije, kao i modele koji upravljaju njihovim osećanjima i ponašanjima. Pacijen može da analizira model i upoređuje ga sa svetom oko sebe. Ako se lečenje normalno odvija pacijent sve više napušta model koji je prestao da mu pruža pravu predstavu i zamenjuje ga pogodnijim modelom. </a:t>
            </a:r>
            <a:endParaRPr lang="en-US" dirty="0"/>
          </a:p>
        </p:txBody>
      </p:sp>
    </p:spTree>
    <p:extLst>
      <p:ext uri="{BB962C8B-B14F-4D97-AF65-F5344CB8AC3E}">
        <p14:creationId xmlns:p14="http://schemas.microsoft.com/office/powerpoint/2010/main" xmlns="" val="2780668056"/>
      </p:ext>
    </p:extLst>
  </p:cSld>
  <p:clrMapOvr>
    <a:masterClrMapping/>
  </p:clrMapOvr>
  <mc:AlternateContent xmlns:mc="http://schemas.openxmlformats.org/markup-compatibility/2006">
    <mc:Choice xmlns:p14="http://schemas.microsoft.com/office/powerpoint/2010/main" xmlns=""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32560" y="609600"/>
            <a:ext cx="7406640" cy="4876800"/>
          </a:xfrm>
        </p:spPr>
        <p:txBody>
          <a:bodyPr/>
          <a:lstStyle/>
          <a:p>
            <a:r>
              <a:rPr lang="sr-Latn-RS" dirty="0" smtClean="0"/>
              <a:t>- Literatura:</a:t>
            </a:r>
            <a:br>
              <a:rPr lang="sr-Latn-RS" dirty="0" smtClean="0"/>
            </a:br>
            <a:r>
              <a:rPr lang="sr-Latn-RS" dirty="0" smtClean="0"/>
              <a:t> </a:t>
            </a:r>
            <a:r>
              <a:rPr lang="sr-Latn-RS" sz="2000" dirty="0" smtClean="0"/>
              <a:t>Rene Zazo, Poreklo čovekove osećajnosti.</a:t>
            </a:r>
            <a:br>
              <a:rPr lang="sr-Latn-RS" sz="2000" dirty="0" smtClean="0"/>
            </a:br>
            <a:r>
              <a:rPr lang="sr-Latn-RS" sz="2000" dirty="0" smtClean="0"/>
              <a:t/>
            </a:r>
            <a:br>
              <a:rPr lang="sr-Latn-RS" sz="2000" dirty="0" smtClean="0"/>
            </a:br>
            <a:r>
              <a:rPr lang="sr-Latn-RS" sz="2000" dirty="0" smtClean="0"/>
              <a:t/>
            </a:r>
            <a:br>
              <a:rPr lang="sr-Latn-RS" sz="2000" dirty="0" smtClean="0"/>
            </a:br>
            <a:r>
              <a:rPr lang="sr-Latn-RS" sz="2000" dirty="0" smtClean="0"/>
              <a:t/>
            </a:r>
            <a:br>
              <a:rPr lang="sr-Latn-RS" sz="2000" dirty="0" smtClean="0"/>
            </a:br>
            <a:r>
              <a:rPr lang="sr-Latn-RS" sz="2000" dirty="0" smtClean="0"/>
              <a:t/>
            </a:r>
            <a:br>
              <a:rPr lang="sr-Latn-RS" sz="2000" dirty="0" smtClean="0"/>
            </a:br>
            <a:r>
              <a:rPr lang="sr-Latn-RS" sz="2000" dirty="0" smtClean="0"/>
              <a:t/>
            </a:r>
            <a:br>
              <a:rPr lang="sr-Latn-RS" sz="2000" dirty="0" smtClean="0"/>
            </a:br>
            <a:r>
              <a:rPr lang="sr-Latn-RS" sz="2000" dirty="0" smtClean="0"/>
              <a:t>                        </a:t>
            </a:r>
            <a:r>
              <a:rPr lang="sr-Latn-RS" sz="2800" dirty="0" smtClean="0">
                <a:solidFill>
                  <a:srgbClr val="FF0000"/>
                </a:solidFill>
              </a:rPr>
              <a:t>HVALA NA PAŽNjI!</a:t>
            </a:r>
            <a:endParaRPr lang="en-US" sz="2000" dirty="0">
              <a:solidFill>
                <a:srgbClr val="FF0000"/>
              </a:solidFill>
            </a:endParaRPr>
          </a:p>
        </p:txBody>
      </p:sp>
    </p:spTree>
    <p:extLst>
      <p:ext uri="{BB962C8B-B14F-4D97-AF65-F5344CB8AC3E}">
        <p14:creationId xmlns:p14="http://schemas.microsoft.com/office/powerpoint/2010/main" xmlns="" val="2424410137"/>
      </p:ext>
    </p:extLst>
  </p:cSld>
  <p:clrMapOvr>
    <a:masterClrMapping/>
  </p:clrMapOvr>
  <mc:AlternateContent xmlns:mc="http://schemas.openxmlformats.org/markup-compatibility/2006">
    <mc:Choice xmlns:p14="http://schemas.microsoft.com/office/powerpoint/2010/main" xmlns=""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sr-Latn-RS" sz="3200" b="1" dirty="0" smtClean="0"/>
              <a:t>Kratak osvrt na istorijski razvoj teorije  afektivne vezanosti</a:t>
            </a:r>
            <a:endParaRPr lang="en-US" sz="3200" b="1" dirty="0"/>
          </a:p>
        </p:txBody>
      </p:sp>
      <p:sp>
        <p:nvSpPr>
          <p:cNvPr id="3" name="Subtitle 2"/>
          <p:cNvSpPr>
            <a:spLocks noGrp="1"/>
          </p:cNvSpPr>
          <p:nvPr>
            <p:ph type="subTitle" idx="1"/>
          </p:nvPr>
        </p:nvSpPr>
        <p:spPr>
          <a:xfrm>
            <a:off x="1432560" y="2438400"/>
            <a:ext cx="7406640" cy="3733800"/>
          </a:xfrm>
        </p:spPr>
        <p:txBody>
          <a:bodyPr/>
          <a:lstStyle/>
          <a:p>
            <a:r>
              <a:rPr lang="sr-Latn-RS" dirty="0" smtClean="0"/>
              <a:t/>
            </a:r>
            <a:br>
              <a:rPr lang="sr-Latn-RS" dirty="0" smtClean="0"/>
            </a:br>
            <a:r>
              <a:rPr lang="sr-Latn-RS" dirty="0" smtClean="0"/>
              <a:t>Veliki broj istrazivača privlačio je odnos koji postoji između razvoja psihopatske ličnosti i lišavanja majčine ljubavi.</a:t>
            </a:r>
            <a:br>
              <a:rPr lang="sr-Latn-RS" dirty="0" smtClean="0"/>
            </a:br>
            <a:r>
              <a:rPr lang="sr-Latn-RS" dirty="0" smtClean="0"/>
              <a:t>Dzon Bolbi je 1944 objavio monografiju na temu veze između situacije u porodici i ,,lopova lišenih nežnosti“, koja je ponovo izdata 1946 godine.</a:t>
            </a:r>
            <a:endParaRPr lang="en-US" dirty="0"/>
          </a:p>
        </p:txBody>
      </p:sp>
    </p:spTree>
    <p:extLst>
      <p:ext uri="{BB962C8B-B14F-4D97-AF65-F5344CB8AC3E}">
        <p14:creationId xmlns:p14="http://schemas.microsoft.com/office/powerpoint/2010/main" xmlns="" val="2905526213"/>
      </p:ext>
    </p:extLst>
  </p:cSld>
  <p:clrMapOvr>
    <a:masterClrMapping/>
  </p:clrMapOvr>
  <mc:AlternateContent xmlns:mc="http://schemas.openxmlformats.org/markup-compatibility/2006">
    <mc:Choice xmlns:p14="http://schemas.microsoft.com/office/powerpoint/2010/main" xmlns=""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783102"/>
          </a:xfrm>
        </p:spPr>
        <p:txBody>
          <a:bodyPr>
            <a:normAutofit fontScale="90000"/>
          </a:bodyPr>
          <a:lstStyle/>
          <a:p>
            <a:r>
              <a:rPr lang="sr-Latn-RS" sz="3200" dirty="0" smtClean="0"/>
              <a:t>Primena etoloških principa u psihologiji čoveka</a:t>
            </a:r>
            <a:endParaRPr lang="en-US" sz="3200" dirty="0"/>
          </a:p>
        </p:txBody>
      </p:sp>
      <p:sp>
        <p:nvSpPr>
          <p:cNvPr id="3" name="Subtitle 2"/>
          <p:cNvSpPr>
            <a:spLocks noGrp="1"/>
          </p:cNvSpPr>
          <p:nvPr>
            <p:ph type="subTitle" idx="1"/>
          </p:nvPr>
        </p:nvSpPr>
        <p:spPr>
          <a:xfrm>
            <a:off x="1468774" y="1676400"/>
            <a:ext cx="7406640" cy="4495800"/>
          </a:xfrm>
        </p:spPr>
        <p:txBody>
          <a:bodyPr/>
          <a:lstStyle/>
          <a:p>
            <a:r>
              <a:rPr lang="sr-Latn-RS" dirty="0" smtClean="0"/>
              <a:t>- </a:t>
            </a:r>
            <a:r>
              <a:rPr lang="sr-Latn-RS" sz="2400" dirty="0" smtClean="0"/>
              <a:t>Robert Hajndom je pod uticajem njegovog rada odlucio da u Tavistok institutu započne proučavanje međusobnih odnosa majke i deteta kod rezus-majmuna.</a:t>
            </a:r>
            <a:br>
              <a:rPr lang="sr-Latn-RS" sz="2400" dirty="0" smtClean="0"/>
            </a:br>
            <a:r>
              <a:rPr lang="sr-Latn-RS" sz="2400" dirty="0" smtClean="0"/>
              <a:t>- 1958 izadaje članak ,,Priroda veze između deteta i majke“</a:t>
            </a:r>
            <a:br>
              <a:rPr lang="sr-Latn-RS" sz="2400" dirty="0" smtClean="0"/>
            </a:br>
            <a:r>
              <a:rPr lang="sr-Latn-RS" sz="2400" dirty="0" smtClean="0"/>
              <a:t> </a:t>
            </a:r>
            <a:br>
              <a:rPr lang="sr-Latn-RS" sz="2400" dirty="0" smtClean="0"/>
            </a:br>
            <a:endParaRPr lang="en-US" sz="2400" dirty="0"/>
          </a:p>
        </p:txBody>
      </p:sp>
    </p:spTree>
    <p:extLst>
      <p:ext uri="{BB962C8B-B14F-4D97-AF65-F5344CB8AC3E}">
        <p14:creationId xmlns:p14="http://schemas.microsoft.com/office/powerpoint/2010/main" xmlns="" val="3718776999"/>
      </p:ext>
    </p:extLst>
  </p:cSld>
  <p:clrMapOvr>
    <a:masterClrMapping/>
  </p:clrMapOvr>
  <mc:AlternateContent xmlns:mc="http://schemas.openxmlformats.org/markup-compatibility/2006">
    <mc:Choice xmlns:p14="http://schemas.microsoft.com/office/powerpoint/2010/main" xmlns=""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783102"/>
          </a:xfrm>
        </p:spPr>
        <p:txBody>
          <a:bodyPr>
            <a:normAutofit/>
          </a:bodyPr>
          <a:lstStyle/>
          <a:p>
            <a:r>
              <a:rPr lang="sr-Latn-RS" sz="3200" dirty="0" smtClean="0"/>
              <a:t>       Pojam afektivne vezanosti</a:t>
            </a:r>
            <a:endParaRPr lang="en-US" sz="3200" dirty="0"/>
          </a:p>
        </p:txBody>
      </p:sp>
      <p:sp>
        <p:nvSpPr>
          <p:cNvPr id="3" name="Subtitle 2"/>
          <p:cNvSpPr>
            <a:spLocks noGrp="1"/>
          </p:cNvSpPr>
          <p:nvPr>
            <p:ph type="subTitle" idx="1"/>
          </p:nvPr>
        </p:nvSpPr>
        <p:spPr>
          <a:xfrm>
            <a:off x="1447800" y="1447800"/>
            <a:ext cx="7406640" cy="5334000"/>
          </a:xfrm>
        </p:spPr>
        <p:txBody>
          <a:bodyPr>
            <a:noAutofit/>
          </a:bodyPr>
          <a:lstStyle/>
          <a:p>
            <a:r>
              <a:rPr lang="sr-Latn-RS" sz="2400" dirty="0" smtClean="0"/>
              <a:t>- 1929 godine Dzon Bolbi provodi 6 meseci u školi za neprilagođenu decu, koju su vodile osobe pod jakim uticajem psihoanalitičarskih shvatanja. Tada počinje njegovo interesovanje za patološke posledice gubitka majke.</a:t>
            </a:r>
            <a:br>
              <a:rPr lang="sr-Latn-RS" sz="2400" dirty="0" smtClean="0"/>
            </a:br>
            <a:r>
              <a:rPr lang="sr-Latn-RS" sz="2400" dirty="0" smtClean="0"/>
              <a:t>- Dok je radio kao dečiji psihijatar prikupljao je podatke na osnovu posmatranja niza slučajeva kroz koje se može jasno sagledati veza izmedju patološkog razvoja ličnosti i poremećaja odnosa majke i deteta u najranijem periodu.</a:t>
            </a:r>
            <a:br>
              <a:rPr lang="sr-Latn-RS" sz="2400" dirty="0" smtClean="0"/>
            </a:br>
            <a:r>
              <a:rPr lang="sr-Latn-RS" sz="2400" dirty="0" smtClean="0"/>
              <a:t>- Dzon Bolbi ističe da je za njega Frojdovska metapsihologija daleko od stvarnih činjenica i bez velikih pomoći za klinički rad.  Za njega je važna teorija objektalnog odnosa zato što ona ukazuje na uticaj odnosa između majke i deteta na razvoj ličnosti.</a:t>
            </a:r>
            <a:endParaRPr lang="en-US" sz="2400" dirty="0"/>
          </a:p>
        </p:txBody>
      </p:sp>
    </p:spTree>
    <p:extLst>
      <p:ext uri="{BB962C8B-B14F-4D97-AF65-F5344CB8AC3E}">
        <p14:creationId xmlns:p14="http://schemas.microsoft.com/office/powerpoint/2010/main" xmlns="" val="3172516156"/>
      </p:ext>
    </p:extLst>
  </p:cSld>
  <p:clrMapOvr>
    <a:masterClrMapping/>
  </p:clrMapOvr>
  <mc:AlternateContent xmlns:mc="http://schemas.openxmlformats.org/markup-compatibility/2006">
    <mc:Choice xmlns:p14="http://schemas.microsoft.com/office/powerpoint/2010/main" xmlns=""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47800" y="152400"/>
            <a:ext cx="7406640" cy="6553200"/>
          </a:xfrm>
        </p:spPr>
        <p:txBody>
          <a:bodyPr>
            <a:normAutofit lnSpcReduction="10000"/>
          </a:bodyPr>
          <a:lstStyle/>
          <a:p>
            <a:r>
              <a:rPr lang="sr-Latn-RS" dirty="0" smtClean="0"/>
              <a:t/>
            </a:r>
            <a:br>
              <a:rPr lang="sr-Latn-RS" dirty="0" smtClean="0"/>
            </a:br>
            <a:r>
              <a:rPr lang="sr-Latn-RS" sz="2400" dirty="0" smtClean="0"/>
              <a:t>- </a:t>
            </a:r>
            <a:r>
              <a:rPr lang="sr-Latn-RS" sz="2000" dirty="0" smtClean="0"/>
              <a:t>Bolbi smatra da ako želimo da shvatimo razvoj deteta, moramo da proučimo na koji način se postupalo s njim kao sa ljudskim bićem kroz čitavo njegovo detinstvo, a ne samo da posmatramo njegov odnos prema hranjenju u najranijem periodu. Mnogi psihijatrijski poremećaji su posledica nedovoljne ili poremećene majčine brige.</a:t>
            </a:r>
            <a:br>
              <a:rPr lang="sr-Latn-RS" sz="2000" dirty="0" smtClean="0"/>
            </a:br>
            <a:r>
              <a:rPr lang="sr-Latn-RS" sz="2400" dirty="0" smtClean="0"/>
              <a:t/>
            </a:r>
            <a:br>
              <a:rPr lang="sr-Latn-RS" sz="2400" dirty="0" smtClean="0"/>
            </a:br>
            <a:r>
              <a:rPr lang="sr-Latn-RS" sz="2400" dirty="0" smtClean="0"/>
              <a:t>- </a:t>
            </a:r>
            <a:r>
              <a:rPr lang="sr-Latn-RS" sz="2000" dirty="0" smtClean="0"/>
              <a:t>Bolbi je saglasan sa Lorencovom teorijom o utiskivanju. On smatra da je pojam utiskivanja bio plodan za razvoj etologije.</a:t>
            </a:r>
            <a:br>
              <a:rPr lang="sr-Latn-RS" sz="2000" dirty="0" smtClean="0"/>
            </a:br>
            <a:r>
              <a:rPr lang="sr-Latn-RS" sz="2000" dirty="0" smtClean="0"/>
              <a:t>Veliki broj mladunčadi ptica i nekih vrsta sisara je nasledno predisponirana da poseduje reakciju čiji se učinci sastoje u održavanju blizine sa jednom određenom individuom, koju razlikujemo od ostalih. Trajanje ovog vida učenja ograničeno je na određenu fazu razvoja i ono zauvek ostaje u sećanju.</a:t>
            </a:r>
            <a:br>
              <a:rPr lang="sr-Latn-RS" sz="2000" dirty="0" smtClean="0"/>
            </a:br>
            <a:r>
              <a:rPr lang="sr-Latn-RS" sz="2000" dirty="0" smtClean="0"/>
              <a:t>Kada jednom u sebi stvori utiskivanje prema nekom objektu, a po prirodnom toku stvari to je majka, mladunče želi da joj se stalno približava, da ostane pored nje ili da je sledi u njenom kretanju a kada je ona odsutna mladunče je traži i panično doziva.</a:t>
            </a:r>
            <a:br>
              <a:rPr lang="sr-Latn-RS" sz="2000" dirty="0" smtClean="0"/>
            </a:br>
            <a:r>
              <a:rPr lang="sr-Latn-RS" sz="2000" dirty="0" smtClean="0"/>
              <a:t>Bez obzira ko je i šta je predmet njegovih prvih iskustava mladunče pokazuje privrženost njemu, i zato je moguće izazvati utiskivanje u eksperimentalnim uslovima.</a:t>
            </a:r>
            <a:endParaRPr lang="en-US" sz="2000" dirty="0"/>
          </a:p>
        </p:txBody>
      </p:sp>
    </p:spTree>
    <p:extLst>
      <p:ext uri="{BB962C8B-B14F-4D97-AF65-F5344CB8AC3E}">
        <p14:creationId xmlns:p14="http://schemas.microsoft.com/office/powerpoint/2010/main" xmlns="" val="439722390"/>
      </p:ext>
    </p:extLst>
  </p:cSld>
  <p:clrMapOvr>
    <a:masterClrMapping/>
  </p:clrMapOvr>
  <mc:AlternateContent xmlns:mc="http://schemas.openxmlformats.org/markup-compatibility/2006">
    <mc:Choice xmlns:p14="http://schemas.microsoft.com/office/powerpoint/2010/main" xmlns=""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47800" y="152400"/>
            <a:ext cx="7391400" cy="6553200"/>
          </a:xfrm>
        </p:spPr>
        <p:txBody>
          <a:bodyPr>
            <a:normAutofit fontScale="92500" lnSpcReduction="20000"/>
          </a:bodyPr>
          <a:lstStyle/>
          <a:p>
            <a:r>
              <a:rPr lang="sr-Latn-RS" sz="2000" dirty="0" smtClean="0"/>
              <a:t>- Imamo dva principa koja upravljaju razvojom i organizacijom ponašanja kod utiskivanja:</a:t>
            </a:r>
            <a:br>
              <a:rPr lang="sr-Latn-RS" sz="2000" dirty="0" smtClean="0"/>
            </a:br>
            <a:r>
              <a:rPr lang="sr-Latn-RS" sz="2000" dirty="0" smtClean="0"/>
              <a:t>   * Prvo fenomen utiskivanja otkriva da se neke vrsta interindividualnih veza mogu razvijati i ostati čvrste, a da pri tom nije obavezno da su praćene zadovoljavanjem prirodnih fizioloških nagona, pa čak i uprkos određene vrste kažnjavanja.</a:t>
            </a:r>
            <a:br>
              <a:rPr lang="sr-Latn-RS" sz="2000" dirty="0" smtClean="0"/>
            </a:br>
            <a:r>
              <a:rPr lang="sr-Latn-RS" sz="2000" dirty="0" smtClean="0"/>
              <a:t>   * A drugo fenomen  utiskivanja nas navodi da se istovremeno zamislimo nad problemom kočenja ponašanja i nad problemom njegovog aktiviranja. </a:t>
            </a:r>
            <a:r>
              <a:rPr lang="sr-Latn-RS" sz="2000" dirty="0"/>
              <a:t> </a:t>
            </a:r>
            <a:r>
              <a:rPr lang="sr-Latn-RS" sz="2000" dirty="0" smtClean="0"/>
              <a:t>Ako izabrani objekat nije u blizini, mladunče ga traži i panično doziva. Kada je kontakt uspostavljen ono prestaje da ga traži.</a:t>
            </a:r>
            <a:br>
              <a:rPr lang="sr-Latn-RS" sz="2000" dirty="0" smtClean="0"/>
            </a:br>
            <a:r>
              <a:rPr lang="sr-Latn-RS" sz="2000" dirty="0" smtClean="0"/>
              <a:t> Teorija nagona ne može lako da objasni ovakav tok ponašanja.  Zašto i sama blizina ili dodir ostavljaju utisak potpunog zadovoljenja?</a:t>
            </a:r>
            <a:br>
              <a:rPr lang="sr-Latn-RS" sz="2000" dirty="0" smtClean="0"/>
            </a:br>
            <a:r>
              <a:rPr lang="sr-Latn-RS" sz="2000" dirty="0" smtClean="0"/>
              <a:t>Iz ovoga zaključujemo da je mnogo lakše tražiti odgovore u teoriji kontrole nego u teoriji nagona.</a:t>
            </a:r>
            <a:br>
              <a:rPr lang="sr-Latn-RS" sz="2000" dirty="0" smtClean="0"/>
            </a:br>
            <a:r>
              <a:rPr lang="sr-Latn-RS" sz="2000" dirty="0" smtClean="0"/>
              <a:t>Teorija samokontrole ( fiziološki procesi tj oni koji povećavaju i snižavaju temperaturu).</a:t>
            </a:r>
            <a:br>
              <a:rPr lang="sr-Latn-RS" sz="2000" dirty="0" smtClean="0"/>
            </a:br>
            <a:r>
              <a:rPr lang="sr-Latn-RS" sz="2000" dirty="0"/>
              <a:t>P</a:t>
            </a:r>
            <a:r>
              <a:rPr lang="sr-Latn-RS" sz="2000" dirty="0" smtClean="0"/>
              <a:t>osmatranja u bolnici su mi pomagale oko teorije kontrole: dete jasno pokazuje želju da se zadrži u blizini majke, a zatim i u blizini drugih odraslih osoba iz porodice; moglo bi se reći da je u pitanju neka vrsta održavanja homeostaze čiji su parametri sa jedne strane održavanje udaljenosti od majke u određenim granicama i sa druge dostupnost majke. </a:t>
            </a:r>
            <a:br>
              <a:rPr lang="sr-Latn-RS" sz="2000" dirty="0" smtClean="0"/>
            </a:br>
            <a:r>
              <a:rPr lang="sr-Latn-RS" sz="2000" dirty="0" smtClean="0"/>
              <a:t>Vezivanje sa majkom mogu da izazovu različiti uzročnici, to je između ostalog bol, umor i sve ono što plaši dete, a sa druge strane vizuelno ili aditivno prisustvo majke a posebno dodira s njom.</a:t>
            </a:r>
            <a:endParaRPr lang="en-US" dirty="0"/>
          </a:p>
        </p:txBody>
      </p:sp>
    </p:spTree>
    <p:extLst>
      <p:ext uri="{BB962C8B-B14F-4D97-AF65-F5344CB8AC3E}">
        <p14:creationId xmlns:p14="http://schemas.microsoft.com/office/powerpoint/2010/main" xmlns="" val="4154267509"/>
      </p:ext>
    </p:extLst>
  </p:cSld>
  <p:clrMapOvr>
    <a:masterClrMapping/>
  </p:clrMapOvr>
  <mc:AlternateContent xmlns:mc="http://schemas.openxmlformats.org/markup-compatibility/2006">
    <mc:Choice xmlns:p14="http://schemas.microsoft.com/office/powerpoint/2010/main" xmlns=""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32560" y="381000"/>
            <a:ext cx="7406640" cy="6400800"/>
          </a:xfrm>
        </p:spPr>
        <p:txBody>
          <a:bodyPr/>
          <a:lstStyle/>
          <a:p>
            <a:r>
              <a:rPr lang="sr-Latn-RS" dirty="0" smtClean="0"/>
              <a:t/>
            </a:r>
            <a:br>
              <a:rPr lang="sr-Latn-RS" dirty="0" smtClean="0"/>
            </a:br>
            <a:r>
              <a:rPr lang="sr-Latn-RS" dirty="0" smtClean="0"/>
              <a:t>- </a:t>
            </a:r>
            <a:r>
              <a:rPr lang="sr-Latn-RS" sz="2000" dirty="0" smtClean="0"/>
              <a:t>Veza između deteta i majke se menja sa razvojem deteta. Na primer, dete od 3 godine lakše podnosi odsustvo majke nego dete od 2 godine, zato što veruje da će se ona vratiti, ali isto tako ono će biti uznemireno ako se ona ne vrati na vreme.</a:t>
            </a:r>
            <a:br>
              <a:rPr lang="sr-Latn-RS" sz="2000" dirty="0" smtClean="0"/>
            </a:br>
            <a:r>
              <a:rPr lang="sr-Latn-RS" sz="2000" dirty="0" smtClean="0"/>
              <a:t>Isto ovo važi i za period školskog deteta, period adolescenata i period odrasle osobe. Ako osoba kojoj verujemo bude odsutna neki duži period u nama se javlja uznemirenost, koju ne želimo da pokažemo. Ovakvo shvatanje dovodi do </a:t>
            </a:r>
            <a:r>
              <a:rPr lang="sr-Latn-RS" sz="2000" b="1" dirty="0" smtClean="0"/>
              <a:t>pitanja njegove biološke funkcije.</a:t>
            </a:r>
            <a:br>
              <a:rPr lang="sr-Latn-RS" sz="2000" b="1" dirty="0" smtClean="0"/>
            </a:br>
            <a:r>
              <a:rPr lang="sr-Latn-RS" sz="2000" dirty="0" smtClean="0"/>
              <a:t>Proučavajući plemena koja se hrane plodovima prirode i lovom dobio sam odgovor: </a:t>
            </a:r>
            <a:r>
              <a:rPr lang="sr-Latn-RS" sz="2000" b="1" dirty="0" smtClean="0"/>
              <a:t>njegova biološka funkcija je zaštita</a:t>
            </a:r>
            <a:r>
              <a:rPr lang="sr-Latn-RS" sz="2000" dirty="0" smtClean="0"/>
              <a:t>! Ostajući uz druge, posebno ako su oni jači i iskusniji, životinja manje rizikuje da se nađe u opasnoj situaciji.</a:t>
            </a:r>
            <a:br>
              <a:rPr lang="sr-Latn-RS" sz="2000" dirty="0" smtClean="0"/>
            </a:br>
            <a:endParaRPr lang="en-US" sz="2000" dirty="0"/>
          </a:p>
        </p:txBody>
      </p:sp>
    </p:spTree>
    <p:extLst>
      <p:ext uri="{BB962C8B-B14F-4D97-AF65-F5344CB8AC3E}">
        <p14:creationId xmlns:p14="http://schemas.microsoft.com/office/powerpoint/2010/main" xmlns="" val="1938876721"/>
      </p:ext>
    </p:extLst>
  </p:cSld>
  <p:clrMapOvr>
    <a:masterClrMapping/>
  </p:clrMapOvr>
  <mc:AlternateContent xmlns:mc="http://schemas.openxmlformats.org/markup-compatibility/2006">
    <mc:Choice xmlns:p14="http://schemas.microsoft.com/office/powerpoint/2010/main" xmlns=""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32560" y="152400"/>
            <a:ext cx="7406640" cy="6400800"/>
          </a:xfrm>
        </p:spPr>
        <p:txBody>
          <a:bodyPr/>
          <a:lstStyle/>
          <a:p>
            <a:r>
              <a:rPr lang="sr-Latn-RS" dirty="0" smtClean="0"/>
              <a:t/>
            </a:r>
            <a:br>
              <a:rPr lang="sr-Latn-RS" dirty="0" smtClean="0"/>
            </a:br>
            <a:r>
              <a:rPr lang="sr-Latn-RS" dirty="0" smtClean="0"/>
              <a:t>-</a:t>
            </a:r>
            <a:r>
              <a:rPr lang="sr-Latn-RS" sz="2000" dirty="0" smtClean="0"/>
              <a:t> Kod svih ovih vidova ponašanja koji poseduju odnosi deteta i majke, a zatim deteta i oca ili drugih bliskih odraslih osoba, pretpostavlja se da isto tako bazičnu biološku funkciju imaju i ponašanja hranjena u funkciji ishranjivanja i seksualna ponašanja u funkciji reprodukcije.</a:t>
            </a:r>
            <a:br>
              <a:rPr lang="sr-Latn-RS" sz="2000" dirty="0" smtClean="0"/>
            </a:br>
            <a:r>
              <a:rPr lang="sr-Latn-RS" sz="2000" dirty="0" smtClean="0"/>
              <a:t/>
            </a:r>
            <a:br>
              <a:rPr lang="sr-Latn-RS" sz="2000" dirty="0" smtClean="0"/>
            </a:br>
            <a:r>
              <a:rPr lang="sr-Latn-RS" sz="2000" dirty="0" smtClean="0"/>
              <a:t>- Ako dete ima osecaj vezanosti sa majkom kao posledica toga nastaje strah od odvajanja od nje, strah od mraka, strah od nepoznatih mesta, itd, zajedničko za sve ove situacije koje izazivaju strah po Bolbiju je povećani rizik od opasnosti.</a:t>
            </a:r>
            <a:br>
              <a:rPr lang="sr-Latn-RS" sz="2000" dirty="0" smtClean="0"/>
            </a:br>
            <a:r>
              <a:rPr lang="sr-Latn-RS" sz="2000" dirty="0" smtClean="0"/>
              <a:t/>
            </a:r>
            <a:br>
              <a:rPr lang="sr-Latn-RS" sz="2000" dirty="0" smtClean="0"/>
            </a:br>
            <a:r>
              <a:rPr lang="sr-Latn-RS" sz="2000" dirty="0" smtClean="0"/>
              <a:t>- Već u prvim mesecima života beba počinje da izgrađuje model svoje predstave o svetu koji je okružuje i o sebi samom kao akteru u tom svetu. Najveću ulogu u njegovom svetu tada ima majka.</a:t>
            </a:r>
            <a:br>
              <a:rPr lang="sr-Latn-RS" sz="2000" dirty="0" smtClean="0"/>
            </a:br>
            <a:r>
              <a:rPr lang="sr-Latn-RS" sz="2000" dirty="0" smtClean="0"/>
              <a:t>Bolbi veruje da interakcija sa majkom u prvim mesecima zivota ima veoma važnu ulogu u ostatku detetovog života.</a:t>
            </a:r>
            <a:br>
              <a:rPr lang="sr-Latn-RS" sz="2000" dirty="0" smtClean="0"/>
            </a:br>
            <a:r>
              <a:rPr lang="sr-Latn-RS" sz="2000" dirty="0" smtClean="0"/>
              <a:t>Ponašanje majke u tom periodu nastavlja da se odražava na živoz jedinke čak i onda kada se uslovi za živoz menjaju iz korena.</a:t>
            </a:r>
            <a:br>
              <a:rPr lang="sr-Latn-RS" sz="2000" dirty="0" smtClean="0"/>
            </a:br>
            <a:endParaRPr lang="en-US" dirty="0"/>
          </a:p>
        </p:txBody>
      </p:sp>
    </p:spTree>
    <p:extLst>
      <p:ext uri="{BB962C8B-B14F-4D97-AF65-F5344CB8AC3E}">
        <p14:creationId xmlns:p14="http://schemas.microsoft.com/office/powerpoint/2010/main" xmlns="" val="1019405004"/>
      </p:ext>
    </p:extLst>
  </p:cSld>
  <p:clrMapOvr>
    <a:masterClrMapping/>
  </p:clrMapOvr>
  <mc:AlternateContent xmlns:mc="http://schemas.openxmlformats.org/markup-compatibility/2006">
    <mc:Choice xmlns:p14="http://schemas.microsoft.com/office/powerpoint/2010/main" xmlns=""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32560" y="304800"/>
            <a:ext cx="7406640" cy="6172200"/>
          </a:xfrm>
        </p:spPr>
        <p:txBody>
          <a:bodyPr>
            <a:normAutofit fontScale="92500" lnSpcReduction="20000"/>
          </a:bodyPr>
          <a:lstStyle/>
          <a:p>
            <a:r>
              <a:rPr lang="sr-Latn-RS" dirty="0" smtClean="0"/>
              <a:t/>
            </a:r>
            <a:br>
              <a:rPr lang="sr-Latn-RS" dirty="0" smtClean="0"/>
            </a:br>
            <a:r>
              <a:rPr lang="sr-Latn-RS" dirty="0" smtClean="0"/>
              <a:t> </a:t>
            </a:r>
            <a:r>
              <a:rPr lang="sr-Latn-RS" sz="2000" dirty="0" smtClean="0"/>
              <a:t>- Često se događa da je odrastao čovek samo delimično svestan modela koji koristi, a ponekad se može dogoditi da ih ne bude svestan. Ovi modeli mogu većim delom da određuju njegovo ponašanje, pa čak i da radi protiv svojih interesa.</a:t>
            </a:r>
            <a:br>
              <a:rPr lang="sr-Latn-RS" sz="2000" dirty="0" smtClean="0"/>
            </a:br>
            <a:r>
              <a:rPr lang="sr-Latn-RS" sz="2000" dirty="0" smtClean="0"/>
              <a:t>To možemo da vidimo u kliničkim problemima koji se temelje na pojmu vezivanja.</a:t>
            </a:r>
            <a:br>
              <a:rPr lang="sr-Latn-RS" sz="2000" dirty="0" smtClean="0"/>
            </a:br>
            <a:r>
              <a:rPr lang="sr-Latn-RS" sz="2000" dirty="0" smtClean="0"/>
              <a:t>      </a:t>
            </a:r>
            <a:br>
              <a:rPr lang="sr-Latn-RS" sz="2000" dirty="0" smtClean="0"/>
            </a:br>
            <a:r>
              <a:rPr lang="sr-Latn-RS" sz="2000" dirty="0" smtClean="0"/>
              <a:t> Osoba koja je doživela žalost zbog smrti voljenog bića i ako je svesna da ta osoba više nije tu, da je mrtva oseća imperativnu potrebu da ga traži i da ga ponovo nađe.  U takvim situacijama postoje istovremeno dva modela sveta:</a:t>
            </a:r>
            <a:br>
              <a:rPr lang="sr-Latn-RS" sz="2000" dirty="0" smtClean="0"/>
            </a:br>
            <a:r>
              <a:rPr lang="sr-Latn-RS" sz="2000" dirty="0" smtClean="0"/>
              <a:t>      - stari model koji uključuje postojanje preminule osobe kao žive;</a:t>
            </a:r>
            <a:br>
              <a:rPr lang="sr-Latn-RS" sz="2000" dirty="0" smtClean="0"/>
            </a:br>
            <a:r>
              <a:rPr lang="sr-Latn-RS" sz="2000" dirty="0" smtClean="0"/>
              <a:t>      - i novi svet, svest da ta osoba ne postoji vise.</a:t>
            </a:r>
            <a:br>
              <a:rPr lang="sr-Latn-RS" sz="2000" dirty="0" smtClean="0"/>
            </a:br>
            <a:r>
              <a:rPr lang="sr-Latn-RS" sz="2000" dirty="0" smtClean="0"/>
              <a:t/>
            </a:r>
            <a:br>
              <a:rPr lang="sr-Latn-RS" sz="2000" dirty="0" smtClean="0"/>
            </a:br>
            <a:r>
              <a:rPr lang="sr-Latn-RS" sz="2000" dirty="0" smtClean="0"/>
              <a:t/>
            </a:r>
            <a:br>
              <a:rPr lang="sr-Latn-RS" sz="2000" dirty="0" smtClean="0"/>
            </a:br>
            <a:r>
              <a:rPr lang="sr-Latn-RS" sz="2000" dirty="0" smtClean="0"/>
              <a:t>  Ova dva ne spojiva modela često postoje u čoveku, i to je Frojd opisao kao rascep. </a:t>
            </a:r>
            <a:br>
              <a:rPr lang="sr-Latn-RS" sz="2000" dirty="0" smtClean="0"/>
            </a:br>
            <a:r>
              <a:rPr lang="sr-Latn-RS" sz="2000" dirty="0" smtClean="0"/>
              <a:t>Ponekad stari model postoji nesvesno i u tom slučaju ožalošćena osoba, u svom nastojanju da pronadje voljeno biće, zaista nije svesna onoga što radi. U takvom slučaju ona može da se ponaša na izgled bez ikakvog smisla i da bude predmet nastupa anaksioznosti i depresije, čije razloge nije lako otkriti.</a:t>
            </a:r>
            <a:endParaRPr lang="en-US" sz="2000" dirty="0"/>
          </a:p>
        </p:txBody>
      </p:sp>
    </p:spTree>
    <p:extLst>
      <p:ext uri="{BB962C8B-B14F-4D97-AF65-F5344CB8AC3E}">
        <p14:creationId xmlns:p14="http://schemas.microsoft.com/office/powerpoint/2010/main" xmlns="" val="3782260604"/>
      </p:ext>
    </p:extLst>
  </p:cSld>
  <p:clrMapOvr>
    <a:masterClrMapping/>
  </p:clrMapOvr>
  <mc:AlternateContent xmlns:mc="http://schemas.openxmlformats.org/markup-compatibility/2006">
    <mc:Choice xmlns:p14="http://schemas.microsoft.com/office/powerpoint/2010/main" xmlns="" Requires="p14">
      <p:transition spd="slow" p14:dur="1200">
        <p14:flip dir="r"/>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330</TotalTime>
  <Words>99</Words>
  <Application>Microsoft Office PowerPoint</Application>
  <PresentationFormat>On-screen Show (4:3)</PresentationFormat>
  <Paragraphs>17</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        Bolbijeva teorija afektivnog vezivanja</vt:lpstr>
      <vt:lpstr>Kratak osvrt na istorijski razvoj teorije  afektivne vezanosti</vt:lpstr>
      <vt:lpstr>Primena etoloških principa u psihologiji čoveka</vt:lpstr>
      <vt:lpstr>       Pojam afektivne vezanosti</vt:lpstr>
      <vt:lpstr>Slide 5</vt:lpstr>
      <vt:lpstr>Slide 6</vt:lpstr>
      <vt:lpstr>Slide 7</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Bolbijeva teorija afektivnog vezivanja</dc:title>
  <dc:creator>korisnik</dc:creator>
  <cp:lastModifiedBy>Slavica</cp:lastModifiedBy>
  <cp:revision>30</cp:revision>
  <dcterms:created xsi:type="dcterms:W3CDTF">2014-12-09T17:48:05Z</dcterms:created>
  <dcterms:modified xsi:type="dcterms:W3CDTF">2019-03-21T11:33:34Z</dcterms:modified>
</cp:coreProperties>
</file>