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1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E21138-242A-4A33-96F4-A0BAFB445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8CA58F-2A02-4156-B542-D7826650D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3FF6DD-CB40-41FE-BB2E-E98307DB7165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DD98C3-A24B-45D7-8166-6AAB1A1EFC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r-Latn-RS" dirty="0" smtClean="0"/>
              <a:t>RANO UČENJE I AFEKTIVNO VEZIVANJE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</a:t>
            </a:r>
            <a:r>
              <a:rPr lang="en-US" dirty="0" err="1" smtClean="0"/>
              <a:t>eca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razvijati</a:t>
            </a:r>
            <a:r>
              <a:rPr lang="en-US" dirty="0" smtClean="0"/>
              <a:t> </a:t>
            </a:r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izloženi</a:t>
            </a:r>
            <a:r>
              <a:rPr lang="en-US" dirty="0" smtClean="0"/>
              <a:t>:</a:t>
            </a:r>
          </a:p>
          <a:p>
            <a:r>
              <a:rPr lang="en-US" dirty="0" smtClean="0"/>
              <a:t>-          </a:t>
            </a:r>
            <a:r>
              <a:rPr lang="en-US" dirty="0" err="1" smtClean="0"/>
              <a:t>Pozitivnim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podržavajućim</a:t>
            </a:r>
            <a:r>
              <a:rPr lang="en-US" dirty="0" smtClean="0"/>
              <a:t> </a:t>
            </a:r>
            <a:r>
              <a:rPr lang="en-US" dirty="0" err="1" smtClean="0"/>
              <a:t>odnosima</a:t>
            </a:r>
            <a:endParaRPr lang="en-US" dirty="0" smtClean="0"/>
          </a:p>
          <a:p>
            <a:r>
              <a:rPr lang="en-US" dirty="0" smtClean="0"/>
              <a:t>-          </a:t>
            </a:r>
            <a:r>
              <a:rPr lang="en-US" dirty="0" err="1" smtClean="0"/>
              <a:t>Rutini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konzistentnosti</a:t>
            </a:r>
            <a:endParaRPr lang="en-US" dirty="0" smtClean="0"/>
          </a:p>
          <a:p>
            <a:r>
              <a:rPr lang="en-US" dirty="0" smtClean="0"/>
              <a:t>-          </a:t>
            </a:r>
            <a:r>
              <a:rPr lang="en-US" dirty="0" err="1" smtClean="0"/>
              <a:t>Ponavljanju</a:t>
            </a:r>
            <a:endParaRPr lang="en-US" dirty="0" smtClean="0"/>
          </a:p>
          <a:p>
            <a:r>
              <a:rPr lang="en-US" dirty="0" smtClean="0"/>
              <a:t>-          </a:t>
            </a:r>
            <a:r>
              <a:rPr lang="en-US" dirty="0" err="1" smtClean="0"/>
              <a:t>Prilikama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uče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direktne</a:t>
            </a:r>
            <a:r>
              <a:rPr lang="en-US" dirty="0" smtClean="0"/>
              <a:t> </a:t>
            </a:r>
            <a:r>
              <a:rPr lang="en-US" dirty="0" err="1" smtClean="0"/>
              <a:t>interakcije</a:t>
            </a:r>
            <a:endParaRPr lang="en-US" dirty="0" smtClean="0"/>
          </a:p>
          <a:p>
            <a:r>
              <a:rPr lang="en-US" dirty="0" smtClean="0"/>
              <a:t>-          </a:t>
            </a:r>
            <a:r>
              <a:rPr lang="en-US" dirty="0" err="1" smtClean="0"/>
              <a:t>Bogatom</a:t>
            </a:r>
            <a:r>
              <a:rPr lang="en-US" dirty="0" smtClean="0"/>
              <a:t> </a:t>
            </a:r>
            <a:r>
              <a:rPr lang="sr-Latn-RS" dirty="0" smtClean="0"/>
              <a:t>rečniku</a:t>
            </a:r>
            <a:endParaRPr lang="en-US" dirty="0" smtClean="0"/>
          </a:p>
          <a:p>
            <a:r>
              <a:rPr lang="en-US" dirty="0" smtClean="0"/>
              <a:t>-         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načinima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Pojam</a:t>
            </a:r>
            <a:r>
              <a:rPr lang="en-US" sz="2400" dirty="0"/>
              <a:t> u</a:t>
            </a:r>
            <a:r>
              <a:rPr lang="sr-Latn-CS" sz="2400" dirty="0"/>
              <a:t>č</a:t>
            </a:r>
            <a:r>
              <a:rPr lang="en-US" sz="2400" dirty="0" err="1"/>
              <a:t>enja</a:t>
            </a:r>
            <a:r>
              <a:rPr lang="en-US" sz="2400" dirty="0"/>
              <a:t> je </a:t>
            </a:r>
            <a:r>
              <a:rPr lang="en-US" sz="2400" dirty="0" err="1"/>
              <a:t>veoma</a:t>
            </a:r>
            <a:r>
              <a:rPr lang="en-US" sz="2400" dirty="0"/>
              <a:t> </a:t>
            </a:r>
            <a:r>
              <a:rPr lang="en-US" sz="2400" dirty="0" err="1" smtClean="0"/>
              <a:t>slo</a:t>
            </a:r>
            <a:r>
              <a:rPr lang="sr-Latn-RS" sz="2400" dirty="0" smtClean="0"/>
              <a:t>ž</a:t>
            </a:r>
            <a:r>
              <a:rPr lang="en-US" sz="2400" dirty="0" smtClean="0"/>
              <a:t>en </a:t>
            </a:r>
            <a:r>
              <a:rPr lang="en-US" sz="2400" dirty="0" err="1"/>
              <a:t>i</a:t>
            </a:r>
            <a:r>
              <a:rPr lang="en-US" sz="2400" dirty="0"/>
              <a:t> on se u </a:t>
            </a:r>
            <a:r>
              <a:rPr lang="en-US" sz="2400" dirty="0" err="1"/>
              <a:t>psihologiji</a:t>
            </a:r>
            <a:r>
              <a:rPr lang="en-US" sz="2400" dirty="0"/>
              <a:t> </a:t>
            </a:r>
            <a:r>
              <a:rPr lang="en-US" sz="2400" dirty="0" err="1"/>
              <a:t>vremenom</a:t>
            </a:r>
            <a:r>
              <a:rPr lang="en-US" sz="2400" dirty="0"/>
              <a:t> </a:t>
            </a:r>
            <a:r>
              <a:rPr lang="en-US" sz="2400" dirty="0" err="1"/>
              <a:t>menjao.U</a:t>
            </a:r>
            <a:r>
              <a:rPr lang="sr-Latn-CS" sz="2400" dirty="0"/>
              <a:t>č</a:t>
            </a:r>
            <a:r>
              <a:rPr lang="en-US" sz="2400" dirty="0" err="1"/>
              <a:t>enje</a:t>
            </a:r>
            <a:r>
              <a:rPr lang="en-US" sz="2400" dirty="0"/>
              <a:t> se </a:t>
            </a:r>
            <a:r>
              <a:rPr lang="en-US" sz="2400" dirty="0" err="1"/>
              <a:t>danas</a:t>
            </a:r>
            <a:r>
              <a:rPr lang="en-US" sz="2400" dirty="0"/>
              <a:t> </a:t>
            </a:r>
            <a:r>
              <a:rPr lang="sr-Latn-CS" sz="2400" dirty="0"/>
              <a:t>š</a:t>
            </a:r>
            <a:r>
              <a:rPr lang="en-US" sz="2400" dirty="0"/>
              <a:t>ire </a:t>
            </a:r>
            <a:r>
              <a:rPr lang="en-US" sz="2400" dirty="0" err="1"/>
              <a:t>shvata,nego</a:t>
            </a:r>
            <a:r>
              <a:rPr lang="en-US" sz="2400" dirty="0"/>
              <a:t> </a:t>
            </a:r>
            <a:r>
              <a:rPr lang="sr-Latn-CS" sz="2400" dirty="0"/>
              <a:t>š</a:t>
            </a:r>
            <a:r>
              <a:rPr lang="en-US" sz="2400" dirty="0"/>
              <a:t>to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ga</a:t>
            </a:r>
            <a:r>
              <a:rPr lang="en-US" sz="2400" dirty="0"/>
              <a:t> </a:t>
            </a:r>
            <a:r>
              <a:rPr lang="en-US" sz="2400" dirty="0" err="1"/>
              <a:t>shvatali</a:t>
            </a:r>
            <a:r>
              <a:rPr lang="en-US" sz="2400" dirty="0"/>
              <a:t> </a:t>
            </a:r>
            <a:r>
              <a:rPr lang="en-US" sz="2400" dirty="0" err="1"/>
              <a:t>introspektivni</a:t>
            </a:r>
            <a:r>
              <a:rPr lang="en-US" sz="2400" dirty="0"/>
              <a:t> </a:t>
            </a:r>
            <a:r>
              <a:rPr lang="en-US" sz="2400" dirty="0" err="1"/>
              <a:t>psiholozi</a:t>
            </a:r>
            <a:r>
              <a:rPr lang="en-US" sz="2400" dirty="0"/>
              <a:t> </a:t>
            </a:r>
            <a:r>
              <a:rPr lang="en-US" sz="2400" dirty="0" err="1"/>
              <a:t>krajem</a:t>
            </a:r>
            <a:r>
              <a:rPr lang="en-US" sz="2400" dirty="0"/>
              <a:t> pro</a:t>
            </a:r>
            <a:r>
              <a:rPr lang="sr-Latn-CS" sz="2400" dirty="0"/>
              <a:t>š</a:t>
            </a:r>
            <a:r>
              <a:rPr lang="en-US" sz="2400" dirty="0"/>
              <a:t>log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sr-Latn-CS" sz="2400" dirty="0"/>
              <a:t>č</a:t>
            </a:r>
            <a:r>
              <a:rPr lang="en-US" sz="2400" dirty="0" err="1"/>
              <a:t>etkom</a:t>
            </a:r>
            <a:r>
              <a:rPr lang="en-US" sz="2400" dirty="0"/>
              <a:t> </a:t>
            </a:r>
            <a:r>
              <a:rPr lang="en-US" sz="2400" dirty="0" err="1"/>
              <a:t>ovog</a:t>
            </a:r>
            <a:r>
              <a:rPr lang="en-US" sz="2400" dirty="0"/>
              <a:t> </a:t>
            </a:r>
            <a:r>
              <a:rPr lang="en-US" sz="2400" dirty="0" err="1"/>
              <a:t>veka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Naj</a:t>
            </a:r>
            <a:r>
              <a:rPr lang="sr-Latn-CS" sz="2400" dirty="0"/>
              <a:t>č</a:t>
            </a:r>
            <a:r>
              <a:rPr lang="en-US" sz="2400" dirty="0"/>
              <a:t>e</a:t>
            </a:r>
            <a:r>
              <a:rPr lang="sr-Latn-CS" sz="2400" dirty="0"/>
              <a:t>šć</a:t>
            </a:r>
            <a:r>
              <a:rPr lang="en-US" sz="2400" dirty="0"/>
              <a:t>e se </a:t>
            </a:r>
            <a:r>
              <a:rPr lang="en-US" sz="2400" dirty="0" err="1"/>
              <a:t>lai</a:t>
            </a:r>
            <a:r>
              <a:rPr lang="sr-Latn-CS" sz="2400" dirty="0"/>
              <a:t>č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klasi</a:t>
            </a:r>
            <a:r>
              <a:rPr lang="sr-Latn-CS" sz="2400" dirty="0"/>
              <a:t>č</a:t>
            </a:r>
            <a:r>
              <a:rPr lang="en-US" sz="2400" dirty="0"/>
              <a:t>no </a:t>
            </a:r>
            <a:r>
              <a:rPr lang="en-US" sz="2400" dirty="0" err="1"/>
              <a:t>psiholo</a:t>
            </a:r>
            <a:r>
              <a:rPr lang="sr-Latn-CS" sz="2400" dirty="0"/>
              <a:t>š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poimanje</a:t>
            </a:r>
            <a:r>
              <a:rPr lang="en-US" sz="2400" dirty="0"/>
              <a:t> u </a:t>
            </a:r>
            <a:r>
              <a:rPr lang="en-US" sz="2400" dirty="0" err="1"/>
              <a:t>velikoj</a:t>
            </a:r>
            <a:r>
              <a:rPr lang="en-US" sz="2400" dirty="0"/>
              <a:t> </a:t>
            </a:r>
            <a:r>
              <a:rPr lang="en-US" sz="2400" dirty="0" err="1"/>
              <a:t>meri</a:t>
            </a:r>
            <a:r>
              <a:rPr lang="en-US" sz="2400" dirty="0"/>
              <a:t> </a:t>
            </a:r>
            <a:r>
              <a:rPr lang="en-US" sz="2400" dirty="0" err="1"/>
              <a:t>poklapaju.Prema</a:t>
            </a:r>
            <a:r>
              <a:rPr lang="en-US" sz="2400" dirty="0"/>
              <a:t> </a:t>
            </a:r>
            <a:r>
              <a:rPr lang="en-US" sz="2400" dirty="0" err="1"/>
              <a:t>ovome,u</a:t>
            </a:r>
            <a:r>
              <a:rPr lang="sr-Latn-CS" sz="2400" dirty="0"/>
              <a:t>č</a:t>
            </a:r>
            <a:r>
              <a:rPr lang="en-US" sz="2400" dirty="0" err="1"/>
              <a:t>enje</a:t>
            </a:r>
            <a:r>
              <a:rPr lang="en-US" sz="2400" dirty="0"/>
              <a:t> </a:t>
            </a:r>
            <a:r>
              <a:rPr lang="en-US" sz="2400" dirty="0" err="1" smtClean="0"/>
              <a:t>sadr</a:t>
            </a:r>
            <a:r>
              <a:rPr lang="sr-Latn-RS" sz="2400" dirty="0" smtClean="0"/>
              <a:t>ž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slede</a:t>
            </a:r>
            <a:r>
              <a:rPr lang="sr-Latn-CS" sz="2400" dirty="0"/>
              <a:t>ć</a:t>
            </a:r>
            <a:r>
              <a:rPr lang="en-US" sz="2400" dirty="0"/>
              <a:t>e </a:t>
            </a:r>
            <a:r>
              <a:rPr lang="en-US" sz="2400" dirty="0" err="1"/>
              <a:t>karakteristike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ono</a:t>
            </a:r>
            <a:r>
              <a:rPr lang="en-US" sz="2400" dirty="0"/>
              <a:t> je </a:t>
            </a:r>
            <a:r>
              <a:rPr lang="en-US" sz="2400" dirty="0" err="1"/>
              <a:t>svesna,namerna,cilju</a:t>
            </a:r>
            <a:r>
              <a:rPr lang="en-US" sz="2400" dirty="0"/>
              <a:t> </a:t>
            </a:r>
            <a:r>
              <a:rPr lang="en-US" sz="2400" dirty="0" err="1"/>
              <a:t>usmerena</a:t>
            </a:r>
            <a:r>
              <a:rPr lang="en-US" sz="2400" dirty="0"/>
              <a:t> </a:t>
            </a:r>
            <a:r>
              <a:rPr lang="en-US" sz="2400" dirty="0" err="1"/>
              <a:t>aktivnost</a:t>
            </a:r>
            <a:r>
              <a:rPr lang="en-US" sz="2400" dirty="0"/>
              <a:t>;</a:t>
            </a:r>
          </a:p>
          <a:p>
            <a:r>
              <a:rPr lang="en-US" sz="2400" dirty="0" err="1"/>
              <a:t>cilj</a:t>
            </a:r>
            <a:r>
              <a:rPr lang="en-US" sz="2400" dirty="0"/>
              <a:t> </a:t>
            </a:r>
            <a:r>
              <a:rPr lang="en-US" sz="2400" dirty="0" err="1"/>
              <a:t>ove</a:t>
            </a:r>
            <a:r>
              <a:rPr lang="en-US" sz="2400" dirty="0"/>
              <a:t> </a:t>
            </a:r>
            <a:r>
              <a:rPr lang="en-US" sz="2400" dirty="0" err="1"/>
              <a:t>aktivnosti</a:t>
            </a:r>
            <a:r>
              <a:rPr lang="en-US" sz="2400" dirty="0"/>
              <a:t> je </a:t>
            </a:r>
            <a:r>
              <a:rPr lang="en-US" sz="2400" dirty="0" err="1"/>
              <a:t>sticanje</a:t>
            </a:r>
            <a:r>
              <a:rPr lang="en-US" sz="2400" dirty="0"/>
              <a:t> </a:t>
            </a:r>
            <a:r>
              <a:rPr lang="en-US" sz="2400" dirty="0" err="1"/>
              <a:t>znanja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sr-Latn-CS" sz="2400" dirty="0"/>
              <a:t>š</a:t>
            </a:r>
            <a:r>
              <a:rPr lang="en-US" sz="2400" dirty="0" err="1"/>
              <a:t>tina</a:t>
            </a:r>
            <a:r>
              <a:rPr lang="en-US" sz="2400" dirty="0"/>
              <a:t>;</a:t>
            </a:r>
          </a:p>
          <a:p>
            <a:r>
              <a:rPr lang="en-US" sz="2400" dirty="0"/>
              <a:t>u</a:t>
            </a:r>
            <a:r>
              <a:rPr lang="sr-Latn-CS" sz="2400" dirty="0"/>
              <a:t>č</a:t>
            </a:r>
            <a:r>
              <a:rPr lang="en-US" sz="2400" dirty="0" err="1"/>
              <a:t>enje</a:t>
            </a:r>
            <a:r>
              <a:rPr lang="en-US" sz="2400" dirty="0"/>
              <a:t> je </a:t>
            </a:r>
            <a:r>
              <a:rPr lang="en-US" sz="2400" dirty="0" err="1"/>
              <a:t>naj</a:t>
            </a:r>
            <a:r>
              <a:rPr lang="sr-Latn-CS" sz="2400" dirty="0"/>
              <a:t>č</a:t>
            </a:r>
            <a:r>
              <a:rPr lang="en-US" sz="2400" dirty="0"/>
              <a:t>e</a:t>
            </a:r>
            <a:r>
              <a:rPr lang="sr-Latn-CS" sz="2400" dirty="0"/>
              <a:t>šć</a:t>
            </a:r>
            <a:r>
              <a:rPr lang="en-US" sz="2400" dirty="0"/>
              <a:t>e </a:t>
            </a:r>
            <a:r>
              <a:rPr lang="en-US" sz="2400" dirty="0" err="1"/>
              <a:t>vezano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ponavljanje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hlink"/>
                </a:solidFill>
              </a:rPr>
              <a:t>* </a:t>
            </a:r>
            <a:r>
              <a:rPr lang="en-US" sz="2400" dirty="0" err="1">
                <a:solidFill>
                  <a:schemeClr val="hlink"/>
                </a:solidFill>
              </a:rPr>
              <a:t>Izlaganje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organizma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strukturalnim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dra</a:t>
            </a:r>
            <a:r>
              <a:rPr lang="sr-Latn-RS" sz="2400" dirty="0" smtClean="0">
                <a:solidFill>
                  <a:schemeClr val="hlink"/>
                </a:solidFill>
              </a:rPr>
              <a:t>ž</a:t>
            </a:r>
            <a:r>
              <a:rPr lang="en-US" sz="2400" dirty="0" err="1" smtClean="0">
                <a:solidFill>
                  <a:schemeClr val="hlink"/>
                </a:solidFill>
              </a:rPr>
              <a:t>ima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dejstv</a:t>
            </a:r>
            <a:r>
              <a:rPr lang="sr-Latn-RS" sz="2400" dirty="0" smtClean="0">
                <a:solidFill>
                  <a:schemeClr val="hlink"/>
                </a:solidFill>
              </a:rPr>
              <a:t>u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bogate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sr-Latn-CS" sz="24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siroma</a:t>
            </a:r>
            <a:r>
              <a:rPr lang="sr-Latn-CS" sz="2400" dirty="0">
                <a:solidFill>
                  <a:schemeClr val="hlink"/>
                </a:solidFill>
              </a:rPr>
              <a:t>š</a:t>
            </a:r>
            <a:r>
              <a:rPr lang="en-US" sz="2400" dirty="0">
                <a:solidFill>
                  <a:schemeClr val="hlink"/>
                </a:solidFill>
              </a:rPr>
              <a:t>ne </a:t>
            </a:r>
            <a:r>
              <a:rPr lang="en-US" sz="2400" dirty="0" err="1">
                <a:solidFill>
                  <a:schemeClr val="hlink"/>
                </a:solidFill>
              </a:rPr>
              <a:t>sredine</a:t>
            </a:r>
            <a:r>
              <a:rPr lang="en-US" sz="2400" dirty="0">
                <a:solidFill>
                  <a:schemeClr val="hlink"/>
                </a:solidFill>
              </a:rPr>
              <a:t>*</a:t>
            </a:r>
            <a:r>
              <a:rPr lang="en-US" sz="4000" dirty="0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err="1"/>
              <a:t>Kanadski</a:t>
            </a:r>
            <a:r>
              <a:rPr lang="en-US" sz="1800" dirty="0"/>
              <a:t> </a:t>
            </a:r>
            <a:r>
              <a:rPr lang="en-US" sz="1800" dirty="0" err="1"/>
              <a:t>psiholog</a:t>
            </a:r>
            <a:r>
              <a:rPr lang="en-US" sz="1800" dirty="0"/>
              <a:t> Donald Heb </a:t>
            </a:r>
            <a:r>
              <a:rPr lang="en-US" sz="1800" dirty="0" err="1"/>
              <a:t>izlagao</a:t>
            </a:r>
            <a:r>
              <a:rPr lang="en-US" sz="1800" dirty="0"/>
              <a:t> je </a:t>
            </a:r>
            <a:r>
              <a:rPr lang="en-US" sz="1800" b="1" i="1" dirty="0" err="1"/>
              <a:t>organizme</a:t>
            </a:r>
            <a:r>
              <a:rPr lang="en-US" sz="1800" b="1" dirty="0"/>
              <a:t> </a:t>
            </a:r>
            <a:r>
              <a:rPr lang="en-US" sz="1800" b="1" i="1" dirty="0" err="1"/>
              <a:t>globalnom</a:t>
            </a:r>
            <a:r>
              <a:rPr lang="en-US" sz="1800" i="1" dirty="0"/>
              <a:t> I </a:t>
            </a:r>
            <a:r>
              <a:rPr lang="en-US" sz="1800" b="1" i="1" dirty="0" err="1"/>
              <a:t>dugotrajnom</a:t>
            </a:r>
            <a:r>
              <a:rPr lang="en-US" sz="1800" b="1" i="1" dirty="0"/>
              <a:t> </a:t>
            </a:r>
            <a:r>
              <a:rPr lang="en-US" sz="1800" b="1" i="1" dirty="0" err="1"/>
              <a:t>dejstvu</a:t>
            </a:r>
            <a:endParaRPr lang="en-US" sz="1800" b="1" i="1" dirty="0"/>
          </a:p>
          <a:p>
            <a:pPr>
              <a:lnSpc>
                <a:spcPct val="80000"/>
              </a:lnSpc>
            </a:pPr>
            <a:r>
              <a:rPr lang="en-US" sz="1800" dirty="0" err="1"/>
              <a:t>osiroma</a:t>
            </a:r>
            <a:r>
              <a:rPr lang="sr-Latn-CS" sz="1800" dirty="0"/>
              <a:t>š</a:t>
            </a:r>
            <a:r>
              <a:rPr lang="en-US" sz="1800" dirty="0" err="1"/>
              <a:t>ene</a:t>
            </a:r>
            <a:r>
              <a:rPr lang="en-US" sz="1800" dirty="0"/>
              <a:t> </a:t>
            </a:r>
            <a:r>
              <a:rPr lang="en-US" sz="1800" dirty="0" err="1"/>
              <a:t>sredine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err="1"/>
              <a:t>normalne</a:t>
            </a:r>
            <a:r>
              <a:rPr lang="en-US" sz="1800" dirty="0"/>
              <a:t> </a:t>
            </a:r>
            <a:r>
              <a:rPr lang="en-US" sz="1800" dirty="0" err="1"/>
              <a:t>sredine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err="1"/>
              <a:t>bogate</a:t>
            </a:r>
            <a:r>
              <a:rPr lang="en-US" sz="1800" dirty="0"/>
              <a:t> </a:t>
            </a:r>
            <a:r>
              <a:rPr lang="en-US" sz="1800" dirty="0" err="1"/>
              <a:t>sredine</a:t>
            </a:r>
            <a:r>
              <a:rPr lang="en-US" sz="1800" dirty="0" smtClean="0"/>
              <a:t>.</a:t>
            </a:r>
            <a:endParaRPr lang="sr-Latn-RS" sz="1800" dirty="0" smtClean="0"/>
          </a:p>
          <a:p>
            <a:pPr>
              <a:lnSpc>
                <a:spcPct val="80000"/>
              </a:lnSpc>
            </a:pPr>
            <a:endParaRPr lang="sr-Latn-CS" sz="1800" dirty="0"/>
          </a:p>
          <a:p>
            <a:pPr>
              <a:lnSpc>
                <a:spcPct val="80000"/>
              </a:lnSpc>
            </a:pPr>
            <a:r>
              <a:rPr lang="sr-Latn-CS" sz="1800" dirty="0"/>
              <a:t>U  eksperimentu su kontrolisani faktori u</a:t>
            </a:r>
            <a:r>
              <a:rPr lang="en-US" sz="1800" dirty="0"/>
              <a:t>z</a:t>
            </a:r>
            <a:r>
              <a:rPr lang="sr-Latn-CS" sz="1800" dirty="0"/>
              <a:t>rasta i sredine.Po Hebu i mnogim drugim autorima,rani period </a:t>
            </a:r>
            <a:r>
              <a:rPr lang="en-US" sz="1800" dirty="0"/>
              <a:t>z</a:t>
            </a:r>
            <a:r>
              <a:rPr lang="sr-Latn-CS" sz="1800" dirty="0"/>
              <a:t>ivota predstavlja poseban osetljiv period pogodan </a:t>
            </a:r>
            <a:r>
              <a:rPr lang="en-US" sz="1800" dirty="0"/>
              <a:t>z</a:t>
            </a:r>
            <a:r>
              <a:rPr lang="sr-Latn-CS" sz="1800" dirty="0"/>
              <a:t>a dejstvo spoljašnje sredine i učenja.Rani period,ako se neiskoristi,propušteno u ovom periodu se mo</a:t>
            </a:r>
            <a:r>
              <a:rPr lang="en-US" sz="1800" dirty="0"/>
              <a:t>z</a:t>
            </a:r>
            <a:r>
              <a:rPr lang="sr-Latn-CS" sz="1800" dirty="0"/>
              <a:t>e samo delimično nadoknaditi</a:t>
            </a:r>
            <a:r>
              <a:rPr lang="sr-Latn-CS" sz="1800" dirty="0" smtClean="0"/>
              <a:t>.</a:t>
            </a:r>
          </a:p>
          <a:p>
            <a:pPr>
              <a:lnSpc>
                <a:spcPct val="80000"/>
              </a:lnSpc>
            </a:pPr>
            <a:endParaRPr lang="sr-Latn-CS" sz="1800" dirty="0"/>
          </a:p>
          <a:p>
            <a:pPr>
              <a:lnSpc>
                <a:spcPct val="80000"/>
              </a:lnSpc>
            </a:pPr>
            <a:r>
              <a:rPr lang="sr-Latn-CS" sz="1800" dirty="0"/>
              <a:t>Heb smatra da je rano učenje neprimetno i sporo.Ono je temelj kasnijeg efikasnog i br</a:t>
            </a:r>
            <a:r>
              <a:rPr lang="en-US" sz="1800" dirty="0"/>
              <a:t>z</a:t>
            </a:r>
            <a:r>
              <a:rPr lang="sr-Latn-CS" sz="1800" dirty="0"/>
              <a:t>og učenja.U toku ranog učenja stvaraju se ve</a:t>
            </a:r>
            <a:r>
              <a:rPr lang="en-US" sz="1800" dirty="0"/>
              <a:t>z</a:t>
            </a:r>
            <a:r>
              <a:rPr lang="sr-Latn-CS" sz="1800" dirty="0"/>
              <a:t>e </a:t>
            </a:r>
            <a:r>
              <a:rPr lang="en-US" sz="1800" dirty="0" err="1"/>
              <a:t>izme</a:t>
            </a:r>
            <a:r>
              <a:rPr lang="sr-Latn-CS" sz="1800" dirty="0"/>
              <a:t>đ</a:t>
            </a:r>
            <a:r>
              <a:rPr lang="en-US" sz="1800" dirty="0"/>
              <a:t>u ‘’</a:t>
            </a:r>
            <a:r>
              <a:rPr lang="en-US" sz="1800" dirty="0" err="1"/>
              <a:t>skupova</a:t>
            </a:r>
            <a:r>
              <a:rPr lang="en-US" sz="1800" dirty="0"/>
              <a:t> </a:t>
            </a:r>
            <a:r>
              <a:rPr lang="sr-Latn-CS" sz="1800" dirty="0"/>
              <a:t>ć</a:t>
            </a:r>
            <a:r>
              <a:rPr lang="en-US" sz="1800" dirty="0" err="1"/>
              <a:t>elija’’,a</a:t>
            </a:r>
            <a:r>
              <a:rPr lang="en-US" sz="1800" dirty="0"/>
              <a:t> </a:t>
            </a:r>
            <a:r>
              <a:rPr lang="en-US" sz="1800" dirty="0" err="1"/>
              <a:t>kasnije</a:t>
            </a:r>
            <a:r>
              <a:rPr lang="en-US" sz="1800" dirty="0"/>
              <a:t> u</a:t>
            </a:r>
            <a:r>
              <a:rPr lang="sr-Latn-CS" sz="1800" dirty="0"/>
              <a:t>č</a:t>
            </a:r>
            <a:r>
              <a:rPr lang="en-US" sz="1800" dirty="0" err="1"/>
              <a:t>enje</a:t>
            </a:r>
            <a:r>
              <a:rPr lang="en-US" sz="1800" dirty="0"/>
              <a:t> </a:t>
            </a:r>
            <a:r>
              <a:rPr lang="en-US" sz="1800" dirty="0" err="1"/>
              <a:t>koristi</a:t>
            </a:r>
            <a:r>
              <a:rPr lang="en-US" sz="1800" dirty="0"/>
              <a:t> </a:t>
            </a:r>
            <a:r>
              <a:rPr lang="en-US" sz="1800" dirty="0" err="1"/>
              <a:t>ove</a:t>
            </a:r>
            <a:r>
              <a:rPr lang="en-US" sz="1800" dirty="0"/>
              <a:t> </a:t>
            </a:r>
            <a:r>
              <a:rPr lang="en-US" sz="1800" dirty="0" err="1"/>
              <a:t>povezane</a:t>
            </a:r>
            <a:r>
              <a:rPr lang="en-US" sz="1800" dirty="0"/>
              <a:t> ‘’</a:t>
            </a:r>
            <a:r>
              <a:rPr lang="en-US" sz="1800" dirty="0" err="1"/>
              <a:t>skupove</a:t>
            </a:r>
            <a:r>
              <a:rPr lang="en-US" sz="1800" dirty="0"/>
              <a:t>’’ </a:t>
            </a:r>
            <a:r>
              <a:rPr lang="sr-Latn-CS" sz="1800" dirty="0"/>
              <a:t>i</a:t>
            </a:r>
            <a:r>
              <a:rPr lang="en-US" sz="1800" dirty="0"/>
              <a:t> </a:t>
            </a:r>
            <a:r>
              <a:rPr lang="en-US" sz="1800" dirty="0" err="1"/>
              <a:t>njih</a:t>
            </a:r>
            <a:r>
              <a:rPr lang="en-US" sz="1800" dirty="0"/>
              <a:t> </a:t>
            </a:r>
            <a:r>
              <a:rPr lang="en-US" sz="1800" dirty="0" err="1"/>
              <a:t>organizuje</a:t>
            </a:r>
            <a:r>
              <a:rPr lang="en-US" sz="1800" dirty="0"/>
              <a:t> u </a:t>
            </a:r>
            <a:r>
              <a:rPr lang="en-US" sz="1800" dirty="0" err="1"/>
              <a:t>slozenije</a:t>
            </a:r>
            <a:r>
              <a:rPr lang="en-US" sz="1800" dirty="0"/>
              <a:t> </a:t>
            </a:r>
            <a:r>
              <a:rPr lang="en-US" sz="1800" dirty="0" err="1"/>
              <a:t>celine</a:t>
            </a:r>
            <a:r>
              <a:rPr lang="en-US" sz="1800" dirty="0"/>
              <a:t> </a:t>
            </a:r>
            <a:r>
              <a:rPr lang="sr-Latn-CS" sz="1800" dirty="0"/>
              <a:t>i</a:t>
            </a:r>
            <a:r>
              <a:rPr lang="en-US" sz="1800" dirty="0"/>
              <a:t> </a:t>
            </a:r>
            <a:r>
              <a:rPr lang="en-US" sz="1800" dirty="0" err="1"/>
              <a:t>sekvence.Vi</a:t>
            </a:r>
            <a:r>
              <a:rPr lang="sr-Latn-CS" sz="1800" dirty="0"/>
              <a:t>š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oblik</a:t>
            </a:r>
            <a:r>
              <a:rPr lang="en-US" sz="1800" dirty="0"/>
              <a:t> </a:t>
            </a:r>
            <a:r>
              <a:rPr lang="sr-Latn-CS" sz="1800" dirty="0"/>
              <a:t>č</a:t>
            </a:r>
            <a:r>
              <a:rPr lang="en-US" sz="1800" dirty="0" err="1"/>
              <a:t>ovekovog</a:t>
            </a:r>
            <a:r>
              <a:rPr lang="en-US" sz="1800" dirty="0"/>
              <a:t> u</a:t>
            </a:r>
            <a:r>
              <a:rPr lang="sr-Latn-CS" sz="1800" dirty="0"/>
              <a:t>č</a:t>
            </a:r>
            <a:r>
              <a:rPr lang="en-US" sz="1800" dirty="0" err="1"/>
              <a:t>enj</a:t>
            </a:r>
            <a:r>
              <a:rPr lang="sr-Latn-CS" sz="1800" dirty="0"/>
              <a:t>a</a:t>
            </a:r>
            <a:r>
              <a:rPr lang="en-US" sz="1800" dirty="0"/>
              <a:t> </a:t>
            </a:r>
            <a:r>
              <a:rPr lang="en-US" sz="1800" dirty="0" err="1"/>
              <a:t>zasniva</a:t>
            </a:r>
            <a:r>
              <a:rPr lang="en-US" sz="1800" dirty="0"/>
              <a:t> se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stvaranju</a:t>
            </a:r>
            <a:r>
              <a:rPr lang="en-US" sz="1800" dirty="0"/>
              <a:t> </a:t>
            </a:r>
            <a:r>
              <a:rPr lang="en-US" sz="1800" dirty="0" err="1"/>
              <a:t>slozenih</a:t>
            </a:r>
            <a:r>
              <a:rPr lang="en-US" sz="1800" dirty="0"/>
              <a:t> </a:t>
            </a:r>
            <a:r>
              <a:rPr lang="en-US" sz="1800" dirty="0" err="1"/>
              <a:t>nervnih</a:t>
            </a:r>
            <a:r>
              <a:rPr lang="en-US" sz="1800" dirty="0"/>
              <a:t> </a:t>
            </a:r>
            <a:r>
              <a:rPr lang="en-US" sz="1800" dirty="0" err="1"/>
              <a:t>struktura</a:t>
            </a:r>
            <a:r>
              <a:rPr lang="en-US" sz="1800" dirty="0"/>
              <a:t>.</a:t>
            </a:r>
            <a:endParaRPr lang="sr-Latn-CS" sz="18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77500" lnSpcReduction="20000"/>
          </a:bodyPr>
          <a:lstStyle/>
          <a:p>
            <a:r>
              <a:rPr lang="sr-Latn-CS" sz="2800" dirty="0" smtClean="0"/>
              <a:t>Heb je i</a:t>
            </a:r>
            <a:r>
              <a:rPr lang="en-US" sz="2800" dirty="0" smtClean="0"/>
              <a:t>z</a:t>
            </a:r>
            <a:r>
              <a:rPr lang="sr-Latn-CS" sz="2800" dirty="0" smtClean="0"/>
              <a:t>veo eksperiment,kako bi poka</a:t>
            </a:r>
            <a:r>
              <a:rPr lang="en-US" sz="2800" dirty="0" smtClean="0"/>
              <a:t>z</a:t>
            </a:r>
            <a:r>
              <a:rPr lang="sr-Latn-CS" sz="2800" dirty="0" smtClean="0"/>
              <a:t>ao uticaj sredine.Eksperiment je i</a:t>
            </a:r>
            <a:r>
              <a:rPr lang="en-US" sz="2800" dirty="0" smtClean="0"/>
              <a:t>z</a:t>
            </a:r>
            <a:r>
              <a:rPr lang="sr-Latn-CS" sz="2800" dirty="0" smtClean="0"/>
              <a:t>veden sa identičnim bli</a:t>
            </a:r>
            <a:r>
              <a:rPr lang="en-US" sz="2800" dirty="0" smtClean="0"/>
              <a:t>z</a:t>
            </a:r>
            <a:r>
              <a:rPr lang="sr-Latn-CS" sz="2800" dirty="0" smtClean="0"/>
              <a:t>ancima i i</a:t>
            </a:r>
            <a:r>
              <a:rPr lang="en-US" sz="2800" dirty="0" smtClean="0"/>
              <a:t>z</a:t>
            </a:r>
            <a:r>
              <a:rPr lang="sr-Latn-CS" sz="2800" dirty="0" smtClean="0"/>
              <a:t>gledao je ovako</a:t>
            </a:r>
            <a:r>
              <a:rPr lang="en-US" sz="2800" dirty="0" smtClean="0"/>
              <a:t>:</a:t>
            </a:r>
            <a:endParaRPr lang="sr-Latn-CS" sz="2800" dirty="0" smtClean="0"/>
          </a:p>
          <a:p>
            <a:pPr>
              <a:buFont typeface="Wingdings" pitchFamily="2" charset="2"/>
              <a:buNone/>
            </a:pPr>
            <a:r>
              <a:rPr lang="sr-Latn-CS" sz="2800" dirty="0" smtClean="0">
                <a:solidFill>
                  <a:schemeClr val="hlink"/>
                </a:solidFill>
              </a:rPr>
              <a:t>1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r>
              <a:rPr lang="sr-Latn-CS" sz="2800" dirty="0" smtClean="0"/>
              <a:t>   U</a:t>
            </a:r>
            <a:r>
              <a:rPr lang="en-US" sz="2800" dirty="0" smtClean="0"/>
              <a:t>z</a:t>
            </a:r>
            <a:r>
              <a:rPr lang="sr-Latn-CS" sz="2800" dirty="0" smtClean="0"/>
              <a:t>eta su dva identična bl</a:t>
            </a:r>
            <a:r>
              <a:rPr lang="en-US" sz="2800" dirty="0" smtClean="0"/>
              <a:t>z</a:t>
            </a:r>
            <a:r>
              <a:rPr lang="sr-Latn-CS" sz="2800" dirty="0" smtClean="0"/>
              <a:t>anca,koja nasleđuju jednake sposobnosti i ona su veoma rano ra</a:t>
            </a:r>
            <a:r>
              <a:rPr lang="en-US" sz="2800" dirty="0" smtClean="0"/>
              <a:t>z</a:t>
            </a:r>
            <a:r>
              <a:rPr lang="sr-Latn-CS" sz="2800" dirty="0" smtClean="0"/>
              <a:t>dvojena</a:t>
            </a:r>
            <a:endParaRPr lang="en-US" sz="2800" dirty="0" smtClean="0"/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 err="1" smtClean="0"/>
              <a:t>Jedan</a:t>
            </a:r>
            <a:r>
              <a:rPr lang="en-US" sz="2800" dirty="0" smtClean="0"/>
              <a:t> </a:t>
            </a:r>
            <a:r>
              <a:rPr lang="en-US" sz="2800" dirty="0" err="1" smtClean="0"/>
              <a:t>blizanac</a:t>
            </a:r>
            <a:r>
              <a:rPr lang="en-US" sz="2800" dirty="0" smtClean="0"/>
              <a:t> je bio </a:t>
            </a:r>
            <a:r>
              <a:rPr lang="en-US" sz="2800" dirty="0" err="1" smtClean="0"/>
              <a:t>sme</a:t>
            </a:r>
            <a:r>
              <a:rPr lang="sr-Latn-CS" sz="2800" dirty="0" smtClean="0"/>
              <a:t>š</a:t>
            </a:r>
            <a:r>
              <a:rPr lang="en-US" sz="2800" dirty="0" smtClean="0"/>
              <a:t>ten u </a:t>
            </a:r>
            <a:r>
              <a:rPr lang="en-US" sz="2800" dirty="0" err="1" smtClean="0"/>
              <a:t>veoma</a:t>
            </a:r>
            <a:r>
              <a:rPr lang="en-US" sz="2800" dirty="0" smtClean="0"/>
              <a:t> </a:t>
            </a:r>
            <a:r>
              <a:rPr lang="en-US" sz="2800" dirty="0" err="1" smtClean="0"/>
              <a:t>povoljnim</a:t>
            </a:r>
            <a:r>
              <a:rPr lang="en-US" sz="2800" dirty="0" smtClean="0"/>
              <a:t> </a:t>
            </a:r>
            <a:r>
              <a:rPr lang="sr-Latn-C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stimulativnim</a:t>
            </a:r>
            <a:r>
              <a:rPr lang="en-US" sz="2800" dirty="0" smtClean="0"/>
              <a:t> </a:t>
            </a:r>
            <a:r>
              <a:rPr lang="en-US" sz="2800" dirty="0" err="1" smtClean="0"/>
              <a:t>uslovima</a:t>
            </a:r>
            <a:r>
              <a:rPr lang="en-US" sz="2800" dirty="0" smtClean="0"/>
              <a:t> </a:t>
            </a:r>
            <a:r>
              <a:rPr lang="en-US" sz="2800" dirty="0" err="1" smtClean="0"/>
              <a:t>tj</a:t>
            </a:r>
            <a:r>
              <a:rPr lang="en-US" sz="2800" dirty="0" smtClean="0"/>
              <a:t>. </a:t>
            </a:r>
            <a:r>
              <a:rPr lang="sr-Latn-CS" sz="2800" dirty="0" smtClean="0"/>
              <a:t>i</a:t>
            </a:r>
            <a:r>
              <a:rPr lang="en-US" sz="2800" dirty="0" err="1" smtClean="0"/>
              <a:t>mao</a:t>
            </a:r>
            <a:r>
              <a:rPr lang="en-US" sz="2800" dirty="0" smtClean="0"/>
              <a:t> je </a:t>
            </a:r>
            <a:r>
              <a:rPr lang="en-US" sz="2800" dirty="0" err="1" smtClean="0"/>
              <a:t>povoljne</a:t>
            </a:r>
            <a:r>
              <a:rPr lang="en-US" sz="2800" dirty="0" smtClean="0"/>
              <a:t> </a:t>
            </a:r>
            <a:r>
              <a:rPr lang="en-US" sz="2800" dirty="0" err="1" smtClean="0"/>
              <a:t>uslove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razvoj.Drugi</a:t>
            </a:r>
            <a:r>
              <a:rPr lang="en-US" sz="2800" dirty="0" smtClean="0"/>
              <a:t> </a:t>
            </a:r>
            <a:r>
              <a:rPr lang="en-US" sz="2800" dirty="0" err="1" smtClean="0"/>
              <a:t>blizanac</a:t>
            </a:r>
            <a:r>
              <a:rPr lang="en-US" sz="2800" dirty="0" smtClean="0"/>
              <a:t> je bio </a:t>
            </a:r>
            <a:r>
              <a:rPr lang="en-US" sz="2800" dirty="0" err="1" smtClean="0"/>
              <a:t>sme</a:t>
            </a:r>
            <a:r>
              <a:rPr lang="sr-Latn-CS" sz="2800" dirty="0" smtClean="0"/>
              <a:t>š</a:t>
            </a:r>
            <a:r>
              <a:rPr lang="en-US" sz="2800" dirty="0" smtClean="0"/>
              <a:t>ten u </a:t>
            </a:r>
            <a:r>
              <a:rPr lang="en-US" sz="2800" dirty="0" err="1" smtClean="0"/>
              <a:t>nepovoljne</a:t>
            </a:r>
            <a:r>
              <a:rPr lang="en-US" sz="2800" dirty="0" smtClean="0"/>
              <a:t> </a:t>
            </a:r>
            <a:r>
              <a:rPr lang="en-US" sz="2800" dirty="0" err="1" smtClean="0"/>
              <a:t>uslove</a:t>
            </a:r>
            <a:r>
              <a:rPr lang="sr-Latn-CS" sz="2800" dirty="0" smtClean="0"/>
              <a:t> </a:t>
            </a:r>
            <a:r>
              <a:rPr lang="en-US" sz="2800" dirty="0" err="1" smtClean="0"/>
              <a:t>tj,uslove</a:t>
            </a:r>
            <a:r>
              <a:rPr lang="en-US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bili</a:t>
            </a:r>
            <a:r>
              <a:rPr lang="en-US" sz="2800" dirty="0" smtClean="0"/>
              <a:t> </a:t>
            </a:r>
            <a:r>
              <a:rPr lang="en-US" sz="2800" dirty="0" err="1" smtClean="0"/>
              <a:t>suprotni</a:t>
            </a:r>
            <a:r>
              <a:rPr lang="en-US" sz="2800" dirty="0" smtClean="0"/>
              <a:t> </a:t>
            </a:r>
            <a:r>
              <a:rPr lang="en-US" sz="2800" dirty="0" err="1" smtClean="0"/>
              <a:t>uslovima</a:t>
            </a:r>
            <a:r>
              <a:rPr lang="en-US" sz="2800" dirty="0" smtClean="0"/>
              <a:t> u </a:t>
            </a:r>
            <a:r>
              <a:rPr lang="en-US" sz="2800" dirty="0" err="1" smtClean="0"/>
              <a:t>kojima</a:t>
            </a:r>
            <a:r>
              <a:rPr lang="en-US" sz="2800" dirty="0" smtClean="0"/>
              <a:t> je </a:t>
            </a:r>
            <a:r>
              <a:rPr lang="en-US" sz="2800" dirty="0" err="1" smtClean="0"/>
              <a:t>boravio</a:t>
            </a:r>
            <a:r>
              <a:rPr lang="en-US" sz="2800" dirty="0" smtClean="0"/>
              <a:t> </a:t>
            </a:r>
            <a:r>
              <a:rPr lang="en-US" sz="2800" dirty="0" err="1" smtClean="0"/>
              <a:t>prvi</a:t>
            </a:r>
            <a:r>
              <a:rPr lang="en-US" sz="2800" dirty="0" smtClean="0"/>
              <a:t> </a:t>
            </a:r>
            <a:r>
              <a:rPr lang="en-US" sz="2800" dirty="0" err="1" smtClean="0"/>
              <a:t>blizanac</a:t>
            </a:r>
            <a:endParaRPr lang="en-US" sz="2800" dirty="0" smtClean="0"/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 err="1" smtClean="0"/>
              <a:t>Posle</a:t>
            </a:r>
            <a:r>
              <a:rPr lang="en-US" sz="2800" dirty="0" smtClean="0"/>
              <a:t> </a:t>
            </a:r>
            <a:r>
              <a:rPr lang="en-US" sz="2800" dirty="0" err="1" smtClean="0"/>
              <a:t>nekoliko</a:t>
            </a:r>
            <a:r>
              <a:rPr lang="en-US" sz="2800" dirty="0" smtClean="0"/>
              <a:t> </a:t>
            </a:r>
            <a:r>
              <a:rPr lang="en-US" sz="2800" dirty="0" err="1" smtClean="0"/>
              <a:t>godina,blizanci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stavljeni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nekoliko</a:t>
            </a:r>
            <a:r>
              <a:rPr lang="en-US" sz="2800" dirty="0" smtClean="0"/>
              <a:t> </a:t>
            </a:r>
            <a:r>
              <a:rPr lang="en-US" sz="2800" dirty="0" err="1" smtClean="0"/>
              <a:t>godina</a:t>
            </a:r>
            <a:r>
              <a:rPr lang="en-US" sz="2800" dirty="0" smtClean="0"/>
              <a:t> </a:t>
            </a:r>
            <a:r>
              <a:rPr lang="en-US" sz="2800" dirty="0" err="1" smtClean="0"/>
              <a:t>zive</a:t>
            </a:r>
            <a:r>
              <a:rPr lang="en-US" sz="2800" dirty="0" smtClean="0"/>
              <a:t> u </a:t>
            </a:r>
            <a:r>
              <a:rPr lang="en-US" sz="2800" dirty="0" err="1" smtClean="0"/>
              <a:t>jednakim,povoljnim</a:t>
            </a:r>
            <a:r>
              <a:rPr lang="en-US" sz="2800" dirty="0" smtClean="0"/>
              <a:t> </a:t>
            </a:r>
            <a:r>
              <a:rPr lang="en-US" sz="2800" dirty="0" err="1" smtClean="0"/>
              <a:t>uslovima</a:t>
            </a:r>
            <a:endParaRPr lang="en-US" sz="2800" dirty="0" smtClean="0"/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 smtClean="0"/>
              <a:t>Na </a:t>
            </a:r>
            <a:r>
              <a:rPr lang="en-US" sz="2800" dirty="0" err="1" smtClean="0"/>
              <a:t>kraju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blizancima</a:t>
            </a:r>
            <a:r>
              <a:rPr lang="en-US" sz="2800" dirty="0" smtClean="0"/>
              <a:t> </a:t>
            </a:r>
            <a:r>
              <a:rPr lang="en-US" sz="2800" dirty="0" err="1" smtClean="0"/>
              <a:t>dati</a:t>
            </a:r>
            <a:r>
              <a:rPr lang="en-US" sz="2800" dirty="0" smtClean="0"/>
              <a:t> </a:t>
            </a:r>
            <a:r>
              <a:rPr lang="en-US" sz="2800" dirty="0" err="1" smtClean="0"/>
              <a:t>razli</a:t>
            </a:r>
            <a:r>
              <a:rPr lang="sr-Latn-CS" sz="2800" dirty="0" smtClean="0"/>
              <a:t>č</a:t>
            </a:r>
            <a:r>
              <a:rPr lang="en-US" sz="2800" dirty="0" err="1" smtClean="0"/>
              <a:t>iti</a:t>
            </a:r>
            <a:r>
              <a:rPr lang="en-US" sz="2800" dirty="0" smtClean="0"/>
              <a:t> </a:t>
            </a:r>
            <a:r>
              <a:rPr lang="en-US" sz="2800" dirty="0" err="1" smtClean="0"/>
              <a:t>testovi</a:t>
            </a:r>
            <a:r>
              <a:rPr lang="en-US" sz="2800" dirty="0" smtClean="0"/>
              <a:t> </a:t>
            </a:r>
            <a:r>
              <a:rPr lang="en-US" sz="2800" dirty="0" err="1" smtClean="0"/>
              <a:t>sposobnosti</a:t>
            </a:r>
            <a:r>
              <a:rPr lang="en-US" sz="2800" dirty="0" smtClean="0"/>
              <a:t> </a:t>
            </a:r>
            <a:r>
              <a:rPr lang="sr-Latn-C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upore</a:t>
            </a:r>
            <a:r>
              <a:rPr lang="sr-Latn-CS" sz="2800" dirty="0" smtClean="0"/>
              <a:t>đ</a:t>
            </a:r>
            <a:r>
              <a:rPr lang="en-US" sz="2800" dirty="0" err="1" smtClean="0"/>
              <a:t>eni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njihovi</a:t>
            </a:r>
            <a:r>
              <a:rPr lang="en-US" sz="2800" dirty="0" smtClean="0"/>
              <a:t> </a:t>
            </a:r>
            <a:r>
              <a:rPr lang="en-US" sz="2800" dirty="0" err="1" smtClean="0"/>
              <a:t>uspesi</a:t>
            </a:r>
            <a:r>
              <a:rPr lang="en-US" sz="2800" dirty="0" smtClean="0"/>
              <a:t>.</a:t>
            </a:r>
            <a:endParaRPr lang="sr-Latn-CS" sz="2800" dirty="0" smtClean="0"/>
          </a:p>
          <a:p>
            <a:pPr marL="609600" indent="-609600"/>
            <a:r>
              <a:rPr lang="en-US" sz="2800" dirty="0" smtClean="0">
                <a:solidFill>
                  <a:schemeClr val="hlink"/>
                </a:solidFill>
              </a:rPr>
              <a:t>Z</a:t>
            </a:r>
            <a:r>
              <a:rPr lang="sr-Latn-CS" sz="2800" dirty="0" smtClean="0">
                <a:solidFill>
                  <a:schemeClr val="hlink"/>
                </a:solidFill>
              </a:rPr>
              <a:t>AKLJUČAK</a:t>
            </a:r>
            <a:r>
              <a:rPr lang="en-US" sz="2800" dirty="0" smtClean="0">
                <a:solidFill>
                  <a:schemeClr val="hlink"/>
                </a:solidFill>
              </a:rPr>
              <a:t>: </a:t>
            </a:r>
            <a:r>
              <a:rPr lang="en-US" sz="2800" dirty="0" smtClean="0"/>
              <a:t>Heb je do</a:t>
            </a:r>
            <a:r>
              <a:rPr lang="sr-Latn-CS" sz="2800" dirty="0" smtClean="0"/>
              <a:t>šao do podataka da je prvi bli</a:t>
            </a:r>
            <a:r>
              <a:rPr lang="en-US" sz="2800" dirty="0" smtClean="0"/>
              <a:t>z</a:t>
            </a:r>
            <a:r>
              <a:rPr lang="sr-Latn-CS" sz="2800" dirty="0" smtClean="0"/>
              <a:t>anac,koji je </a:t>
            </a:r>
            <a:r>
              <a:rPr lang="en-US" sz="2800" dirty="0" smtClean="0"/>
              <a:t>z</a:t>
            </a:r>
            <a:r>
              <a:rPr lang="sr-Latn-CS" sz="2800" dirty="0" smtClean="0"/>
              <a:t>iveo u boljim uslovima,imao bolje re</a:t>
            </a:r>
            <a:r>
              <a:rPr lang="en-US" sz="2800" dirty="0" smtClean="0"/>
              <a:t>z</a:t>
            </a:r>
            <a:r>
              <a:rPr lang="sr-Latn-CS" sz="2800" dirty="0" smtClean="0"/>
              <a:t>ultete od drugog.On je smatrao da drugi bli</a:t>
            </a:r>
            <a:r>
              <a:rPr lang="en-US" sz="2800" dirty="0" smtClean="0"/>
              <a:t>z</a:t>
            </a:r>
            <a:r>
              <a:rPr lang="sr-Latn-CS" sz="2800" dirty="0" smtClean="0"/>
              <a:t>anac mo</a:t>
            </a:r>
            <a:r>
              <a:rPr lang="en-US" sz="2800" dirty="0" smtClean="0"/>
              <a:t>z</a:t>
            </a:r>
            <a:r>
              <a:rPr lang="sr-Latn-CS" sz="2800" dirty="0" smtClean="0"/>
              <a:t>e da napreduje u povoljnoj sredini,ali da po sposobnostima nikad neće da dostigne drugog bli</a:t>
            </a:r>
            <a:r>
              <a:rPr lang="en-US" sz="2800" dirty="0" smtClean="0"/>
              <a:t>z</a:t>
            </a:r>
            <a:r>
              <a:rPr lang="sr-Latn-CS" sz="2800" dirty="0" smtClean="0"/>
              <a:t>anca.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en-US" sz="3600" dirty="0" smtClean="0">
                <a:solidFill>
                  <a:schemeClr val="hlink"/>
                </a:solidFill>
              </a:rPr>
              <a:t>*</a:t>
            </a:r>
            <a:r>
              <a:rPr lang="en-US" sz="3600" dirty="0" err="1" smtClean="0">
                <a:solidFill>
                  <a:schemeClr val="hlink"/>
                </a:solidFill>
              </a:rPr>
              <a:t>Veza</a:t>
            </a:r>
            <a:r>
              <a:rPr lang="en-US" sz="3600" dirty="0" smtClean="0">
                <a:solidFill>
                  <a:schemeClr val="hlink"/>
                </a:solidFill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</a:rPr>
              <a:t>deteta</a:t>
            </a:r>
            <a:r>
              <a:rPr lang="en-US" sz="3600" dirty="0" smtClean="0">
                <a:solidFill>
                  <a:schemeClr val="hlink"/>
                </a:solidFill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</a:rPr>
              <a:t>sa</a:t>
            </a:r>
            <a:r>
              <a:rPr lang="en-US" sz="3600" dirty="0" smtClean="0">
                <a:solidFill>
                  <a:schemeClr val="hlink"/>
                </a:solidFill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</a:rPr>
              <a:t>majkom</a:t>
            </a:r>
            <a:r>
              <a:rPr lang="en-US" sz="3600" dirty="0" smtClean="0">
                <a:solidFill>
                  <a:schemeClr val="hlink"/>
                </a:solidFill>
              </a:rPr>
              <a:t>*</a:t>
            </a:r>
          </a:p>
          <a:p>
            <a:pPr>
              <a:buFont typeface="Wingdings" pitchFamily="2" charset="2"/>
              <a:buNone/>
            </a:pPr>
            <a:endParaRPr lang="en-US" sz="2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800" dirty="0" smtClean="0">
              <a:solidFill>
                <a:schemeClr val="hlink"/>
              </a:solidFill>
            </a:endParaRPr>
          </a:p>
          <a:p>
            <a:r>
              <a:rPr lang="en-US" sz="2800" dirty="0" err="1" smtClean="0"/>
              <a:t>Veliki</a:t>
            </a:r>
            <a:r>
              <a:rPr lang="en-US" sz="2800" dirty="0" smtClean="0"/>
              <a:t> </a:t>
            </a:r>
            <a:r>
              <a:rPr lang="en-US" sz="2800" dirty="0" err="1" smtClean="0"/>
              <a:t>zna</a:t>
            </a:r>
            <a:r>
              <a:rPr lang="sr-Latn-CS" sz="2800" dirty="0" smtClean="0"/>
              <a:t>č</a:t>
            </a:r>
            <a:r>
              <a:rPr lang="en-US" sz="2800" dirty="0" err="1" smtClean="0"/>
              <a:t>aj</a:t>
            </a:r>
            <a:r>
              <a:rPr lang="en-US" sz="2800" dirty="0" smtClean="0"/>
              <a:t> se </a:t>
            </a:r>
            <a:r>
              <a:rPr lang="en-US" sz="2800" dirty="0" err="1" smtClean="0"/>
              <a:t>pripisuje</a:t>
            </a:r>
            <a:r>
              <a:rPr lang="en-US" sz="2800" dirty="0" smtClean="0"/>
              <a:t> </a:t>
            </a:r>
            <a:r>
              <a:rPr lang="en-US" sz="2800" dirty="0" err="1" smtClean="0"/>
              <a:t>odnosu</a:t>
            </a:r>
            <a:r>
              <a:rPr lang="en-US" sz="2800" dirty="0" smtClean="0"/>
              <a:t> </a:t>
            </a:r>
            <a:r>
              <a:rPr lang="en-US" sz="2800" dirty="0" err="1" smtClean="0"/>
              <a:t>deteta</a:t>
            </a:r>
            <a:r>
              <a:rPr lang="en-US" sz="2800" dirty="0" smtClean="0"/>
              <a:t> </a:t>
            </a:r>
            <a:r>
              <a:rPr lang="sr-Latn-C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majke.Priroda</a:t>
            </a:r>
            <a:r>
              <a:rPr lang="en-US" sz="2800" dirty="0" smtClean="0"/>
              <a:t> </a:t>
            </a:r>
            <a:r>
              <a:rPr lang="en-US" sz="2800" dirty="0" err="1" smtClean="0"/>
              <a:t>veze</a:t>
            </a:r>
            <a:r>
              <a:rPr lang="en-US" sz="2800" dirty="0" smtClean="0"/>
              <a:t> </a:t>
            </a:r>
            <a:r>
              <a:rPr lang="en-US" sz="2800" dirty="0" err="1" smtClean="0"/>
              <a:t>obja</a:t>
            </a:r>
            <a:r>
              <a:rPr lang="sr-Latn-CS" sz="2800" dirty="0" smtClean="0"/>
              <a:t>š</a:t>
            </a:r>
            <a:r>
              <a:rPr lang="en-US" sz="2800" dirty="0" err="1" smtClean="0"/>
              <a:t>njava</a:t>
            </a:r>
            <a:r>
              <a:rPr lang="en-US" sz="2800" dirty="0" smtClean="0"/>
              <a:t> se </a:t>
            </a:r>
            <a:r>
              <a:rPr lang="en-US" sz="2800" dirty="0" err="1" smtClean="0"/>
              <a:t>pomo</a:t>
            </a:r>
            <a:r>
              <a:rPr lang="sr-Latn-CS" sz="2800" dirty="0" smtClean="0"/>
              <a:t>ć</a:t>
            </a:r>
            <a:r>
              <a:rPr lang="en-US" sz="2800" dirty="0" smtClean="0"/>
              <a:t>u tri </a:t>
            </a:r>
            <a:r>
              <a:rPr lang="en-US" sz="2800" dirty="0" err="1" smtClean="0"/>
              <a:t>shvatanja:</a:t>
            </a:r>
            <a:r>
              <a:rPr lang="en-US" sz="2800" b="1" i="1" dirty="0" err="1" smtClean="0"/>
              <a:t>psihoanaliti</a:t>
            </a:r>
            <a:r>
              <a:rPr lang="sr-Latn-CS" sz="2800" b="1" i="1" dirty="0" smtClean="0"/>
              <a:t>č</a:t>
            </a:r>
            <a:r>
              <a:rPr lang="en-US" sz="2800" b="1" i="1" dirty="0" err="1" smtClean="0"/>
              <a:t>ko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shvatanje,shvatanje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teoreti</a:t>
            </a:r>
            <a:r>
              <a:rPr lang="sr-Latn-CS" sz="2800" b="1" i="1" dirty="0" smtClean="0"/>
              <a:t>č</a:t>
            </a:r>
            <a:r>
              <a:rPr lang="en-US" sz="2800" b="1" i="1" dirty="0" err="1" smtClean="0"/>
              <a:t>ara</a:t>
            </a:r>
            <a:r>
              <a:rPr lang="en-US" sz="2800" b="1" i="1" dirty="0" smtClean="0"/>
              <a:t> u</a:t>
            </a:r>
            <a:r>
              <a:rPr lang="sr-Latn-CS" sz="2800" b="1" i="1" dirty="0" smtClean="0"/>
              <a:t>č</a:t>
            </a:r>
            <a:r>
              <a:rPr lang="en-US" sz="2800" b="1" i="1" dirty="0" err="1" smtClean="0"/>
              <a:t>enja</a:t>
            </a:r>
            <a:r>
              <a:rPr lang="en-US" sz="2800" b="1" i="1" dirty="0" smtClean="0"/>
              <a:t> </a:t>
            </a:r>
            <a:r>
              <a:rPr lang="sr-Latn-CS" sz="2800" b="1" i="1" dirty="0" smtClean="0"/>
              <a:t>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shvatanje</a:t>
            </a:r>
            <a:r>
              <a:rPr lang="en-US" sz="2800" b="1" i="1" dirty="0" smtClean="0"/>
              <a:t> o </a:t>
            </a:r>
            <a:r>
              <a:rPr lang="en-US" sz="2800" b="1" i="1" dirty="0" err="1" smtClean="0"/>
              <a:t>vezivanju</a:t>
            </a:r>
            <a:r>
              <a:rPr lang="en-US" sz="2800" b="1" i="1" dirty="0" smtClean="0"/>
              <a:t>.</a:t>
            </a:r>
            <a:endParaRPr lang="en-US" sz="2800" dirty="0" smtClean="0"/>
          </a:p>
          <a:p>
            <a:pPr algn="ctr">
              <a:buFont typeface="Wingdings" pitchFamily="2" charset="2"/>
              <a:buNone/>
            </a:pPr>
            <a:endParaRPr lang="sr-Latn-RS" sz="3200" dirty="0" smtClean="0">
              <a:solidFill>
                <a:schemeClr val="hlink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3200" dirty="0" smtClean="0">
                <a:solidFill>
                  <a:schemeClr val="hlink"/>
                </a:solidFill>
              </a:rPr>
              <a:t>*</a:t>
            </a:r>
            <a:r>
              <a:rPr lang="en-US" sz="3200" dirty="0" err="1" smtClean="0">
                <a:solidFill>
                  <a:schemeClr val="hlink"/>
                </a:solidFill>
              </a:rPr>
              <a:t>Psihoanaliti</a:t>
            </a:r>
            <a:r>
              <a:rPr lang="sr-Latn-CS" sz="3200" dirty="0" smtClean="0">
                <a:solidFill>
                  <a:schemeClr val="hlink"/>
                </a:solidFill>
              </a:rPr>
              <a:t>č</a:t>
            </a:r>
            <a:r>
              <a:rPr lang="en-US" sz="3200" dirty="0" err="1" smtClean="0">
                <a:solidFill>
                  <a:schemeClr val="hlink"/>
                </a:solidFill>
              </a:rPr>
              <a:t>ko</a:t>
            </a:r>
            <a:r>
              <a:rPr lang="en-US" sz="3200" dirty="0" smtClean="0">
                <a:solidFill>
                  <a:schemeClr val="hlink"/>
                </a:solidFill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</a:rPr>
              <a:t>shvatanje</a:t>
            </a:r>
            <a:r>
              <a:rPr lang="en-US" sz="3200" dirty="0" smtClean="0">
                <a:solidFill>
                  <a:schemeClr val="hlink"/>
                </a:solidFill>
              </a:rPr>
              <a:t>*</a:t>
            </a:r>
          </a:p>
          <a:p>
            <a:pPr>
              <a:buFont typeface="Wingdings" pitchFamily="2" charset="2"/>
              <a:buNone/>
            </a:pPr>
            <a:endParaRPr lang="en-US" sz="2800" dirty="0" smtClean="0">
              <a:solidFill>
                <a:schemeClr val="hlink"/>
              </a:solidFill>
            </a:endParaRPr>
          </a:p>
          <a:p>
            <a:r>
              <a:rPr lang="en-US" sz="2800" dirty="0" err="1" smtClean="0"/>
              <a:t>Psihoanaliti</a:t>
            </a:r>
            <a:r>
              <a:rPr lang="sr-Latn-CS" sz="2800" dirty="0" smtClean="0"/>
              <a:t>č</a:t>
            </a:r>
            <a:r>
              <a:rPr lang="en-US" sz="2800" dirty="0" err="1" smtClean="0"/>
              <a:t>ko</a:t>
            </a:r>
            <a:r>
              <a:rPr lang="en-US" sz="2800" dirty="0" smtClean="0"/>
              <a:t> 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enje</a:t>
            </a:r>
            <a:r>
              <a:rPr lang="en-US" sz="2800" dirty="0" smtClean="0"/>
              <a:t> </a:t>
            </a:r>
            <a:r>
              <a:rPr lang="en-US" sz="2800" dirty="0" err="1" smtClean="0"/>
              <a:t>zastupa</a:t>
            </a:r>
            <a:r>
              <a:rPr lang="en-US" sz="2800" dirty="0" smtClean="0"/>
              <a:t> </a:t>
            </a:r>
            <a:r>
              <a:rPr lang="en-US" sz="2800" dirty="0" err="1" smtClean="0"/>
              <a:t>tezu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se </a:t>
            </a:r>
            <a:r>
              <a:rPr lang="en-US" sz="2800" dirty="0" err="1" smtClean="0"/>
              <a:t>ljubav</a:t>
            </a:r>
            <a:r>
              <a:rPr lang="en-US" sz="2800" dirty="0" smtClean="0"/>
              <a:t> </a:t>
            </a:r>
            <a:r>
              <a:rPr lang="en-US" sz="2800" dirty="0" err="1" smtClean="0"/>
              <a:t>prema</a:t>
            </a:r>
            <a:r>
              <a:rPr lang="en-US" sz="2800" dirty="0" smtClean="0"/>
              <a:t> </a:t>
            </a:r>
            <a:r>
              <a:rPr lang="en-US" sz="2800" dirty="0" err="1" smtClean="0"/>
              <a:t>majci</a:t>
            </a:r>
            <a:r>
              <a:rPr lang="en-US" sz="2800" dirty="0" smtClean="0"/>
              <a:t> </a:t>
            </a:r>
            <a:r>
              <a:rPr lang="en-US" sz="2800" dirty="0" err="1" smtClean="0"/>
              <a:t>nasle</a:t>
            </a:r>
            <a:r>
              <a:rPr lang="sr-Latn-CS" sz="2800" dirty="0" smtClean="0"/>
              <a:t>đ</a:t>
            </a:r>
            <a:r>
              <a:rPr lang="en-US" sz="2800" dirty="0" err="1" smtClean="0"/>
              <a:t>uje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funkciji</a:t>
            </a:r>
            <a:r>
              <a:rPr lang="en-US" sz="2800" dirty="0" smtClean="0"/>
              <a:t> </a:t>
            </a:r>
            <a:r>
              <a:rPr lang="en-US" sz="2800" dirty="0" err="1" smtClean="0"/>
              <a:t>hranjenja.’’Ljubav</a:t>
            </a:r>
            <a:r>
              <a:rPr lang="en-US" sz="2800" dirty="0" smtClean="0"/>
              <a:t> se </a:t>
            </a:r>
            <a:r>
              <a:rPr lang="en-US" sz="2800" dirty="0" err="1" smtClean="0"/>
              <a:t>mlekom</a:t>
            </a:r>
            <a:r>
              <a:rPr lang="en-US" sz="2800" dirty="0" smtClean="0"/>
              <a:t> </a:t>
            </a:r>
            <a:r>
              <a:rPr lang="en-US" sz="2800" dirty="0" err="1" smtClean="0"/>
              <a:t>hrani’’.Dete</a:t>
            </a:r>
            <a:r>
              <a:rPr lang="en-US" sz="2800" dirty="0" smtClean="0"/>
              <a:t> </a:t>
            </a:r>
            <a:r>
              <a:rPr lang="en-US" sz="2800" dirty="0" err="1" smtClean="0"/>
              <a:t>dozivljava</a:t>
            </a:r>
            <a:r>
              <a:rPr lang="en-US" sz="2800" dirty="0" smtClean="0"/>
              <a:t> </a:t>
            </a:r>
            <a:r>
              <a:rPr lang="en-US" sz="2800" dirty="0" err="1" smtClean="0"/>
              <a:t>glad,koju</a:t>
            </a:r>
            <a:r>
              <a:rPr lang="en-US" sz="2800" dirty="0" smtClean="0"/>
              <a:t> ne </a:t>
            </a:r>
            <a:r>
              <a:rPr lang="en-US" sz="2800" dirty="0" err="1" smtClean="0"/>
              <a:t>zna</a:t>
            </a:r>
            <a:r>
              <a:rPr lang="en-US" sz="2800" dirty="0" smtClean="0"/>
              <a:t> </a:t>
            </a:r>
            <a:r>
              <a:rPr lang="en-US" sz="2800" dirty="0" err="1" smtClean="0"/>
              <a:t>samo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zadovolji</a:t>
            </a:r>
            <a:r>
              <a:rPr lang="sr-Latn-CS" sz="2800" dirty="0" smtClean="0"/>
              <a:t>.</a:t>
            </a:r>
            <a:r>
              <a:rPr lang="en-US" sz="2800" dirty="0" smtClean="0"/>
              <a:t>Ono je </a:t>
            </a:r>
            <a:r>
              <a:rPr lang="en-US" sz="2800" dirty="0" err="1" smtClean="0"/>
              <a:t>bespomo</a:t>
            </a:r>
            <a:r>
              <a:rPr lang="sr-Latn-CS" sz="2800" dirty="0" smtClean="0"/>
              <a:t>ć</a:t>
            </a:r>
            <a:r>
              <a:rPr lang="en-US" sz="2800" dirty="0" err="1" smtClean="0"/>
              <a:t>no,ali</a:t>
            </a:r>
            <a:r>
              <a:rPr lang="en-US" sz="2800" dirty="0" smtClean="0"/>
              <a:t> je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majka,koja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potrebe</a:t>
            </a:r>
            <a:r>
              <a:rPr lang="en-US" sz="2800" dirty="0" smtClean="0"/>
              <a:t> </a:t>
            </a:r>
            <a:r>
              <a:rPr lang="en-US" sz="2800" dirty="0" err="1" smtClean="0"/>
              <a:t>poku</a:t>
            </a:r>
            <a:r>
              <a:rPr lang="sr-Latn-CS" sz="2800" dirty="0" smtClean="0"/>
              <a:t>š</a:t>
            </a:r>
            <a:r>
              <a:rPr lang="en-US" sz="2800" dirty="0" err="1" smtClean="0"/>
              <a:t>ava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zadovolji.Zadovoljstvo</a:t>
            </a:r>
            <a:r>
              <a:rPr lang="en-US" sz="2800" dirty="0" smtClean="0"/>
              <a:t> </a:t>
            </a:r>
            <a:r>
              <a:rPr lang="en-US" sz="2800" dirty="0" err="1" smtClean="0"/>
              <a:t>potreba</a:t>
            </a:r>
            <a:r>
              <a:rPr lang="en-US" sz="2800" dirty="0" smtClean="0"/>
              <a:t> </a:t>
            </a:r>
            <a:r>
              <a:rPr lang="en-US" sz="2800" dirty="0" err="1" smtClean="0"/>
              <a:t>dovodi</a:t>
            </a:r>
            <a:r>
              <a:rPr lang="en-US" sz="2800" dirty="0" smtClean="0"/>
              <a:t> do </a:t>
            </a:r>
            <a:r>
              <a:rPr lang="sr-Latn-CS" sz="2800" dirty="0" smtClean="0"/>
              <a:t>č</a:t>
            </a:r>
            <a:r>
              <a:rPr lang="en-US" sz="2800" dirty="0" err="1" smtClean="0"/>
              <a:t>ulnog</a:t>
            </a:r>
            <a:r>
              <a:rPr lang="en-US" sz="2800" dirty="0" smtClean="0"/>
              <a:t> </a:t>
            </a:r>
            <a:r>
              <a:rPr lang="en-US" sz="2800" dirty="0" err="1" smtClean="0"/>
              <a:t>uzitka.Majka</a:t>
            </a:r>
            <a:r>
              <a:rPr lang="en-US" sz="2800" dirty="0" smtClean="0"/>
              <a:t>,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esto</a:t>
            </a:r>
            <a:r>
              <a:rPr lang="en-US" sz="2800" dirty="0" smtClean="0"/>
              <a:t> </a:t>
            </a:r>
            <a:r>
              <a:rPr lang="en-US" sz="2800" dirty="0" err="1" smtClean="0"/>
              <a:t>drzi</a:t>
            </a:r>
            <a:r>
              <a:rPr lang="en-US" sz="2800" dirty="0" smtClean="0"/>
              <a:t> </a:t>
            </a:r>
            <a:r>
              <a:rPr lang="en-US" sz="2800" dirty="0" err="1" smtClean="0"/>
              <a:t>dete,ljubi</a:t>
            </a:r>
            <a:r>
              <a:rPr lang="en-US" sz="2800" dirty="0" smtClean="0"/>
              <a:t> </a:t>
            </a:r>
            <a:r>
              <a:rPr lang="en-US" sz="2800" dirty="0" err="1" smtClean="0"/>
              <a:t>ga</a:t>
            </a:r>
            <a:r>
              <a:rPr lang="en-US" sz="2800" dirty="0" smtClean="0"/>
              <a:t> </a:t>
            </a:r>
            <a:r>
              <a:rPr lang="sr-Latn-C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miluje,kupa</a:t>
            </a:r>
            <a:r>
              <a:rPr lang="en-US" sz="2800" dirty="0" smtClean="0"/>
              <a:t> </a:t>
            </a:r>
            <a:r>
              <a:rPr lang="en-US" sz="2800" dirty="0" err="1" smtClean="0"/>
              <a:t>ga</a:t>
            </a:r>
            <a:r>
              <a:rPr lang="en-US" sz="2800" dirty="0" smtClean="0"/>
              <a:t> </a:t>
            </a:r>
            <a:r>
              <a:rPr lang="en-US" sz="2800" dirty="0" err="1" smtClean="0"/>
              <a:t>itd.Ona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ovaj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sr-Latn-CS" sz="2800" dirty="0" smtClean="0"/>
              <a:t>č</a:t>
            </a:r>
            <a:r>
              <a:rPr lang="en-US" sz="2800" dirty="0" smtClean="0"/>
              <a:t>in </a:t>
            </a:r>
            <a:r>
              <a:rPr lang="en-US" sz="2800" dirty="0" err="1" smtClean="0"/>
              <a:t>prijatno</a:t>
            </a:r>
            <a:r>
              <a:rPr lang="en-US" sz="2800" dirty="0" smtClean="0"/>
              <a:t> </a:t>
            </a:r>
            <a:r>
              <a:rPr lang="en-US" sz="2800" dirty="0" err="1" smtClean="0"/>
              <a:t>drazi</a:t>
            </a:r>
            <a:r>
              <a:rPr lang="en-US" sz="2800" dirty="0" smtClean="0"/>
              <a:t> </a:t>
            </a:r>
            <a:r>
              <a:rPr lang="en-US" sz="2800" dirty="0" err="1" smtClean="0"/>
              <a:t>detetovu</a:t>
            </a:r>
            <a:r>
              <a:rPr lang="en-US" sz="2800" dirty="0" smtClean="0"/>
              <a:t> </a:t>
            </a:r>
            <a:r>
              <a:rPr lang="en-US" sz="2800" dirty="0" err="1" smtClean="0"/>
              <a:t>kozu</a:t>
            </a:r>
            <a:r>
              <a:rPr lang="en-US" sz="2800" dirty="0" smtClean="0"/>
              <a:t> </a:t>
            </a:r>
            <a:r>
              <a:rPr lang="sr-Latn-C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izaziva</a:t>
            </a:r>
            <a:r>
              <a:rPr lang="en-US" sz="2800" dirty="0" smtClean="0"/>
              <a:t> nova </a:t>
            </a:r>
            <a:r>
              <a:rPr lang="en-US" sz="2800" dirty="0" err="1" smtClean="0"/>
              <a:t>telesna</a:t>
            </a:r>
            <a:r>
              <a:rPr lang="en-US" sz="2800" dirty="0" smtClean="0"/>
              <a:t> </a:t>
            </a:r>
            <a:endParaRPr lang="sr-Latn-RS" sz="2800" dirty="0" smtClean="0"/>
          </a:p>
          <a:p>
            <a:r>
              <a:rPr lang="en-US" sz="2800" dirty="0" err="1" smtClean="0"/>
              <a:t>Odnos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majkom</a:t>
            </a:r>
            <a:r>
              <a:rPr lang="en-US" sz="2800" dirty="0" smtClean="0"/>
              <a:t> je </a:t>
            </a:r>
            <a:r>
              <a:rPr lang="en-US" sz="2800" dirty="0" err="1" smtClean="0"/>
              <a:t>prototip</a:t>
            </a:r>
            <a:r>
              <a:rPr lang="en-US" sz="2800" dirty="0" smtClean="0"/>
              <a:t> </a:t>
            </a:r>
            <a:r>
              <a:rPr lang="en-US" sz="2800" dirty="0" err="1" smtClean="0"/>
              <a:t>svih</a:t>
            </a:r>
            <a:r>
              <a:rPr lang="en-US" sz="2800" dirty="0" smtClean="0"/>
              <a:t> </a:t>
            </a:r>
            <a:r>
              <a:rPr lang="en-US" sz="2800" dirty="0" err="1" smtClean="0"/>
              <a:t>kasnijih</a:t>
            </a:r>
            <a:r>
              <a:rPr lang="en-US" sz="2800" dirty="0" smtClean="0"/>
              <a:t> </a:t>
            </a:r>
            <a:r>
              <a:rPr lang="en-US" sz="2800" dirty="0" err="1" smtClean="0"/>
              <a:t>odnosa.Ako</a:t>
            </a:r>
            <a:r>
              <a:rPr lang="en-US" sz="2800" dirty="0" smtClean="0"/>
              <a:t> </a:t>
            </a:r>
            <a:r>
              <a:rPr lang="en-US" sz="2800" dirty="0" err="1" smtClean="0"/>
              <a:t>nije</a:t>
            </a:r>
            <a:r>
              <a:rPr lang="en-US" sz="2800" dirty="0" smtClean="0"/>
              <a:t> </a:t>
            </a:r>
            <a:r>
              <a:rPr lang="en-US" sz="2800" dirty="0" err="1" smtClean="0"/>
              <a:t>uspeo</a:t>
            </a:r>
            <a:r>
              <a:rPr lang="en-US" sz="2800" dirty="0" smtClean="0"/>
              <a:t> </a:t>
            </a:r>
            <a:r>
              <a:rPr lang="en-US" sz="2800" dirty="0" err="1" smtClean="0"/>
              <a:t>odnos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majkom,ne</a:t>
            </a:r>
            <a:r>
              <a:rPr lang="sr-Latn-CS" sz="2800" dirty="0" smtClean="0"/>
              <a:t>ć</a:t>
            </a:r>
            <a:r>
              <a:rPr lang="en-US" sz="2800" dirty="0" smtClean="0"/>
              <a:t>e </a:t>
            </a:r>
            <a:r>
              <a:rPr lang="en-US" sz="2800" dirty="0" err="1" smtClean="0"/>
              <a:t>uspeti</a:t>
            </a:r>
            <a:r>
              <a:rPr lang="en-US" sz="2800" dirty="0" smtClean="0"/>
              <a:t> </a:t>
            </a:r>
            <a:r>
              <a:rPr lang="en-US" sz="2800" dirty="0" err="1" smtClean="0"/>
              <a:t>ni</a:t>
            </a:r>
            <a:r>
              <a:rPr lang="en-US" sz="2800" dirty="0" smtClean="0"/>
              <a:t> </a:t>
            </a:r>
            <a:r>
              <a:rPr lang="en-US" sz="2800" dirty="0" err="1" smtClean="0"/>
              <a:t>kasniji</a:t>
            </a:r>
            <a:r>
              <a:rPr lang="en-US" sz="2800" dirty="0" smtClean="0"/>
              <a:t> </a:t>
            </a:r>
            <a:r>
              <a:rPr lang="en-US" sz="2800" dirty="0" err="1" smtClean="0"/>
              <a:t>odnosi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sz="2800" dirty="0" smtClean="0">
              <a:solidFill>
                <a:schemeClr val="hlin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hlink"/>
                </a:solidFill>
              </a:rPr>
              <a:t>*</a:t>
            </a:r>
            <a:r>
              <a:rPr lang="en-US" sz="5400" dirty="0" err="1" smtClean="0">
                <a:solidFill>
                  <a:schemeClr val="hlink"/>
                </a:solidFill>
              </a:rPr>
              <a:t>Teorija</a:t>
            </a:r>
            <a:r>
              <a:rPr lang="en-US" sz="5400" dirty="0" smtClean="0">
                <a:solidFill>
                  <a:schemeClr val="hlink"/>
                </a:solidFill>
              </a:rPr>
              <a:t> u</a:t>
            </a:r>
            <a:r>
              <a:rPr lang="sr-Latn-CS" sz="5400" dirty="0" smtClean="0">
                <a:solidFill>
                  <a:schemeClr val="hlink"/>
                </a:solidFill>
              </a:rPr>
              <a:t>č</a:t>
            </a:r>
            <a:r>
              <a:rPr lang="en-US" sz="5400" dirty="0" err="1" smtClean="0">
                <a:solidFill>
                  <a:schemeClr val="hlink"/>
                </a:solidFill>
              </a:rPr>
              <a:t>enja</a:t>
            </a:r>
            <a:r>
              <a:rPr lang="en-US" sz="5400" dirty="0" smtClean="0">
                <a:solidFill>
                  <a:schemeClr val="hlink"/>
                </a:solidFill>
              </a:rPr>
              <a:t>*</a:t>
            </a:r>
            <a:br>
              <a:rPr lang="en-US" sz="5400" dirty="0" smtClean="0">
                <a:solidFill>
                  <a:schemeClr val="hlin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</a:pPr>
            <a:endParaRPr lang="en-US" sz="2800" dirty="0" smtClean="0">
              <a:solidFill>
                <a:schemeClr val="hlink"/>
              </a:solidFill>
            </a:endParaRPr>
          </a:p>
          <a:p>
            <a:r>
              <a:rPr lang="en-US" sz="2800" dirty="0" err="1" smtClean="0"/>
              <a:t>Teorija</a:t>
            </a:r>
            <a:r>
              <a:rPr lang="en-US" sz="2800" dirty="0" smtClean="0"/>
              <a:t> 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enja</a:t>
            </a:r>
            <a:r>
              <a:rPr lang="en-US" sz="2800" dirty="0" smtClean="0"/>
              <a:t> se </a:t>
            </a:r>
            <a:r>
              <a:rPr lang="en-US" sz="2800" dirty="0" err="1" smtClean="0"/>
              <a:t>jo</a:t>
            </a:r>
            <a:r>
              <a:rPr lang="sr-Latn-CS" sz="2800" dirty="0" smtClean="0"/>
              <a:t>š</a:t>
            </a:r>
            <a:r>
              <a:rPr lang="en-US" sz="2800" dirty="0" smtClean="0"/>
              <a:t> </a:t>
            </a:r>
            <a:r>
              <a:rPr lang="en-US" sz="2800" dirty="0" err="1" smtClean="0"/>
              <a:t>naziva</a:t>
            </a:r>
            <a:r>
              <a:rPr lang="en-US" sz="2800" dirty="0" smtClean="0"/>
              <a:t> </a:t>
            </a:r>
            <a:r>
              <a:rPr lang="sr-Latn-C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psihologija</a:t>
            </a:r>
            <a:r>
              <a:rPr lang="en-US" sz="2800" dirty="0" smtClean="0"/>
              <a:t> 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enja.Psihologija</a:t>
            </a:r>
            <a:r>
              <a:rPr lang="en-US" sz="2800" dirty="0" smtClean="0"/>
              <a:t> 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enja</a:t>
            </a:r>
            <a:r>
              <a:rPr lang="en-US" sz="2800" dirty="0" smtClean="0"/>
              <a:t> </a:t>
            </a:r>
            <a:r>
              <a:rPr lang="en-US" sz="2800" dirty="0" err="1" smtClean="0"/>
              <a:t>isti</a:t>
            </a:r>
            <a:r>
              <a:rPr lang="sr-Latn-CS" sz="2800" dirty="0" smtClean="0"/>
              <a:t>č</a:t>
            </a:r>
            <a:r>
              <a:rPr lang="en-US" sz="2800" dirty="0" smtClean="0"/>
              <a:t>e </a:t>
            </a:r>
            <a:r>
              <a:rPr lang="en-US" sz="2800" dirty="0" err="1" smtClean="0"/>
              <a:t>da</a:t>
            </a:r>
            <a:r>
              <a:rPr lang="en-US" sz="2800" dirty="0" smtClean="0"/>
              <a:t> je </a:t>
            </a:r>
            <a:r>
              <a:rPr lang="en-US" sz="2800" dirty="0" err="1" smtClean="0"/>
              <a:t>majka</a:t>
            </a:r>
            <a:r>
              <a:rPr lang="en-US" sz="2800" dirty="0" smtClean="0"/>
              <a:t> </a:t>
            </a:r>
            <a:r>
              <a:rPr lang="en-US" sz="2800" dirty="0" err="1" smtClean="0"/>
              <a:t>sredstvo</a:t>
            </a:r>
            <a:r>
              <a:rPr lang="en-US" sz="2800" dirty="0" smtClean="0"/>
              <a:t> </a:t>
            </a:r>
            <a:r>
              <a:rPr lang="en-US" sz="2800" dirty="0" err="1" smtClean="0"/>
              <a:t>zadovoljenja</a:t>
            </a:r>
            <a:r>
              <a:rPr lang="en-US" sz="2800" dirty="0" smtClean="0"/>
              <a:t> </a:t>
            </a:r>
            <a:r>
              <a:rPr lang="en-US" sz="2800" dirty="0" err="1" smtClean="0"/>
              <a:t>svih</a:t>
            </a:r>
            <a:r>
              <a:rPr lang="en-US" sz="2800" dirty="0" smtClean="0"/>
              <a:t> </a:t>
            </a:r>
            <a:r>
              <a:rPr lang="en-US" sz="2800" dirty="0" err="1" smtClean="0"/>
              <a:t>potreba</a:t>
            </a:r>
            <a:r>
              <a:rPr lang="en-US" sz="2800" dirty="0" smtClean="0"/>
              <a:t> </a:t>
            </a:r>
            <a:r>
              <a:rPr lang="en-US" sz="2800" dirty="0" err="1" smtClean="0"/>
              <a:t>malog</a:t>
            </a:r>
            <a:r>
              <a:rPr lang="en-US" sz="2800" dirty="0" smtClean="0"/>
              <a:t> </a:t>
            </a:r>
            <a:r>
              <a:rPr lang="en-US" sz="2800" dirty="0" err="1" smtClean="0"/>
              <a:t>deteta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 algn="ctr">
              <a:buFont typeface="Wingdings" pitchFamily="2" charset="2"/>
              <a:buNone/>
            </a:pPr>
            <a:r>
              <a:rPr lang="en-US" sz="3200" dirty="0" smtClean="0">
                <a:solidFill>
                  <a:schemeClr val="hlink"/>
                </a:solidFill>
              </a:rPr>
              <a:t>*U</a:t>
            </a:r>
            <a:r>
              <a:rPr lang="sr-Latn-CS" sz="3200" dirty="0" smtClean="0">
                <a:solidFill>
                  <a:schemeClr val="hlink"/>
                </a:solidFill>
              </a:rPr>
              <a:t>č</a:t>
            </a:r>
            <a:r>
              <a:rPr lang="en-US" sz="3200" dirty="0" err="1" smtClean="0">
                <a:solidFill>
                  <a:schemeClr val="hlink"/>
                </a:solidFill>
              </a:rPr>
              <a:t>enje</a:t>
            </a:r>
            <a:r>
              <a:rPr lang="en-US" sz="3200" dirty="0" smtClean="0">
                <a:solidFill>
                  <a:schemeClr val="hlink"/>
                </a:solidFill>
              </a:rPr>
              <a:t> o </a:t>
            </a:r>
            <a:r>
              <a:rPr lang="en-US" sz="3200" dirty="0" err="1" smtClean="0">
                <a:solidFill>
                  <a:schemeClr val="hlink"/>
                </a:solidFill>
              </a:rPr>
              <a:t>vezivanju</a:t>
            </a:r>
            <a:r>
              <a:rPr lang="en-US" sz="3200" dirty="0" smtClean="0">
                <a:solidFill>
                  <a:schemeClr val="hlink"/>
                </a:solidFill>
              </a:rPr>
              <a:t>*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r>
              <a:rPr lang="en-US" sz="2800" dirty="0" err="1" smtClean="0"/>
              <a:t>Ranije</a:t>
            </a:r>
            <a:r>
              <a:rPr lang="en-US" sz="2800" dirty="0" smtClean="0"/>
              <a:t> se </a:t>
            </a:r>
            <a:r>
              <a:rPr lang="en-US" sz="2800" dirty="0" err="1" smtClean="0"/>
              <a:t>smatralo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je </a:t>
            </a:r>
            <a:r>
              <a:rPr lang="en-US" sz="2800" dirty="0" err="1" smtClean="0"/>
              <a:t>dete</a:t>
            </a:r>
            <a:r>
              <a:rPr lang="en-US" sz="2800" dirty="0" smtClean="0"/>
              <a:t> </a:t>
            </a:r>
            <a:r>
              <a:rPr lang="en-US" sz="2800" dirty="0" err="1" smtClean="0"/>
              <a:t>privrzeno</a:t>
            </a:r>
            <a:r>
              <a:rPr lang="en-US" sz="2800" dirty="0" smtClean="0"/>
              <a:t> </a:t>
            </a:r>
            <a:r>
              <a:rPr lang="en-US" sz="2800" dirty="0" err="1" smtClean="0"/>
              <a:t>drugima,jer</a:t>
            </a:r>
            <a:r>
              <a:rPr lang="en-US" sz="2800" dirty="0" smtClean="0"/>
              <a:t> mu je to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koristi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sr-Latn-CS" sz="2800" dirty="0" smtClean="0"/>
              <a:t>š</a:t>
            </a:r>
            <a:r>
              <a:rPr lang="en-US" sz="2800" dirty="0" smtClean="0"/>
              <a:t>to mu </a:t>
            </a:r>
            <a:r>
              <a:rPr lang="en-US" sz="2800" dirty="0" err="1" smtClean="0"/>
              <a:t>drugi</a:t>
            </a:r>
            <a:r>
              <a:rPr lang="en-US" sz="2800" dirty="0" smtClean="0"/>
              <a:t> </a:t>
            </a:r>
            <a:r>
              <a:rPr lang="en-US" sz="2800" dirty="0" err="1" smtClean="0"/>
              <a:t>pruzaju</a:t>
            </a:r>
            <a:r>
              <a:rPr lang="en-US" sz="2800" dirty="0" smtClean="0"/>
              <a:t> </a:t>
            </a:r>
            <a:r>
              <a:rPr lang="en-US" sz="2800" dirty="0" err="1" smtClean="0"/>
              <a:t>zadovoljenje</a:t>
            </a:r>
            <a:r>
              <a:rPr lang="en-US" sz="2800" dirty="0" smtClean="0"/>
              <a:t> </a:t>
            </a:r>
            <a:r>
              <a:rPr lang="sr-Latn-C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zadovoljstvo.Me</a:t>
            </a:r>
            <a:r>
              <a:rPr lang="sr-Latn-CS" sz="2800" dirty="0" smtClean="0"/>
              <a:t>đ</a:t>
            </a:r>
            <a:r>
              <a:rPr lang="en-US" sz="2800" dirty="0" err="1" smtClean="0"/>
              <a:t>utim,Harlovljeva</a:t>
            </a:r>
            <a:r>
              <a:rPr lang="en-US" sz="2800" dirty="0" smtClean="0"/>
              <a:t> </a:t>
            </a:r>
            <a:r>
              <a:rPr lang="en-US" sz="2800" dirty="0" err="1" smtClean="0"/>
              <a:t>istrazivanja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majmunima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promenila</a:t>
            </a:r>
            <a:r>
              <a:rPr lang="en-US" sz="2800" dirty="0" smtClean="0"/>
              <a:t> </a:t>
            </a:r>
            <a:r>
              <a:rPr lang="en-US" sz="2800" dirty="0" err="1" smtClean="0"/>
              <a:t>ovaj</a:t>
            </a:r>
            <a:r>
              <a:rPr lang="en-US" sz="2800" dirty="0" smtClean="0"/>
              <a:t> </a:t>
            </a:r>
            <a:r>
              <a:rPr lang="en-US" sz="2800" dirty="0" err="1" smtClean="0"/>
              <a:t>stav.Onos</a:t>
            </a:r>
            <a:r>
              <a:rPr lang="en-US" sz="2800" dirty="0" smtClean="0"/>
              <a:t> </a:t>
            </a:r>
            <a:r>
              <a:rPr lang="en-US" sz="2800" dirty="0" err="1" smtClean="0"/>
              <a:t>detet</a:t>
            </a:r>
            <a:r>
              <a:rPr lang="sr-Latn-CS" sz="28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prema</a:t>
            </a:r>
            <a:r>
              <a:rPr lang="en-US" sz="2800" dirty="0" smtClean="0"/>
              <a:t> </a:t>
            </a:r>
            <a:r>
              <a:rPr lang="en-US" sz="2800" dirty="0" err="1" smtClean="0"/>
              <a:t>majci</a:t>
            </a:r>
            <a:r>
              <a:rPr lang="sr-Latn-C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drugima</a:t>
            </a:r>
            <a:r>
              <a:rPr lang="en-US" sz="2800" dirty="0" smtClean="0"/>
              <a:t>)</a:t>
            </a:r>
            <a:r>
              <a:rPr lang="sr-Latn-CS" sz="2800" dirty="0" smtClean="0"/>
              <a:t> </a:t>
            </a:r>
            <a:r>
              <a:rPr lang="en-US" sz="2800" dirty="0" smtClean="0"/>
              <a:t>je </a:t>
            </a:r>
            <a:r>
              <a:rPr lang="en-US" sz="2800" dirty="0" err="1" smtClean="0"/>
              <a:t>genetski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programiran</a:t>
            </a:r>
            <a:r>
              <a:rPr lang="en-US" sz="2800" dirty="0" smtClean="0"/>
              <a:t>.</a:t>
            </a:r>
            <a:r>
              <a:rPr lang="sr-Latn-CS" sz="2800" dirty="0" smtClean="0"/>
              <a:t>Č</a:t>
            </a:r>
            <a:r>
              <a:rPr lang="en-US" sz="2800" dirty="0" err="1" smtClean="0"/>
              <a:t>ovek</a:t>
            </a:r>
            <a:r>
              <a:rPr lang="en-US" sz="2800" dirty="0" smtClean="0"/>
              <a:t> se </a:t>
            </a:r>
            <a:r>
              <a:rPr lang="en-US" sz="2800" dirty="0" err="1" smtClean="0"/>
              <a:t>pojavljuje</a:t>
            </a:r>
            <a:r>
              <a:rPr lang="en-US" sz="2800" dirty="0" smtClean="0"/>
              <a:t> u ‘’</a:t>
            </a:r>
            <a:r>
              <a:rPr lang="en-US" sz="2800" dirty="0" err="1" smtClean="0"/>
              <a:t>novom</a:t>
            </a:r>
            <a:r>
              <a:rPr lang="en-US" sz="2800" dirty="0" smtClean="0"/>
              <a:t> </a:t>
            </a:r>
            <a:r>
              <a:rPr lang="en-US" sz="2800" dirty="0" err="1" smtClean="0"/>
              <a:t>svetlu,kao</a:t>
            </a:r>
            <a:r>
              <a:rPr lang="en-US" sz="2800" dirty="0" smtClean="0"/>
              <a:t> </a:t>
            </a:r>
            <a:r>
              <a:rPr lang="en-US" sz="2800" dirty="0" err="1" smtClean="0"/>
              <a:t>biolo</a:t>
            </a:r>
            <a:r>
              <a:rPr lang="sr-Latn-CS" sz="2800" dirty="0" smtClean="0"/>
              <a:t>š</a:t>
            </a:r>
            <a:r>
              <a:rPr lang="en-US" sz="2800" dirty="0" err="1" smtClean="0"/>
              <a:t>ko,dru</a:t>
            </a:r>
            <a:r>
              <a:rPr lang="sr-Latn-CS" sz="2800" dirty="0" smtClean="0"/>
              <a:t>š</a:t>
            </a:r>
            <a:r>
              <a:rPr lang="en-US" sz="2800" dirty="0" err="1" smtClean="0"/>
              <a:t>tveno</a:t>
            </a:r>
            <a:r>
              <a:rPr lang="en-US" sz="2800" dirty="0" smtClean="0"/>
              <a:t> bi</a:t>
            </a:r>
            <a:r>
              <a:rPr lang="sr-Latn-CS" sz="2800" dirty="0" smtClean="0"/>
              <a:t>ć</a:t>
            </a:r>
            <a:r>
              <a:rPr lang="en-US" sz="2800" dirty="0" smtClean="0"/>
              <a:t>e.’’</a:t>
            </a:r>
            <a:endParaRPr lang="sr-Latn-RS" sz="2800" dirty="0" smtClean="0"/>
          </a:p>
          <a:p>
            <a:endParaRPr lang="en-US" sz="2800" dirty="0" smtClean="0"/>
          </a:p>
          <a:p>
            <a:r>
              <a:rPr lang="en-US" sz="2800" dirty="0" err="1" smtClean="0">
                <a:solidFill>
                  <a:schemeClr val="hlink"/>
                </a:solidFill>
              </a:rPr>
              <a:t>Bolbi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kaze</a:t>
            </a:r>
            <a:r>
              <a:rPr lang="en-US" sz="2800" dirty="0" err="1" smtClean="0"/>
              <a:t>:’’Prvi</a:t>
            </a:r>
            <a:r>
              <a:rPr lang="en-US" sz="2800" dirty="0" smtClean="0"/>
              <a:t> de</a:t>
            </a:r>
            <a:r>
              <a:rPr lang="sr-Latn-CS" sz="2800" dirty="0" smtClean="0"/>
              <a:t>č</a:t>
            </a:r>
            <a:r>
              <a:rPr lang="en-US" sz="2800" dirty="0" err="1" smtClean="0"/>
              <a:t>iji</a:t>
            </a:r>
            <a:r>
              <a:rPr lang="en-US" sz="2800" dirty="0" smtClean="0"/>
              <a:t> </a:t>
            </a:r>
            <a:r>
              <a:rPr lang="en-US" sz="2800" dirty="0" err="1" smtClean="0"/>
              <a:t>odnos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drugim</a:t>
            </a:r>
            <a:r>
              <a:rPr lang="en-US" sz="2800" dirty="0" smtClean="0"/>
              <a:t> </a:t>
            </a:r>
            <a:r>
              <a:rPr lang="en-US" sz="2800" dirty="0" err="1" smtClean="0"/>
              <a:t>ljudima,bi</a:t>
            </a:r>
            <a:r>
              <a:rPr lang="sr-Latn-CS" sz="2800" dirty="0" smtClean="0"/>
              <a:t>ć</a:t>
            </a:r>
            <a:r>
              <a:rPr lang="en-US" sz="2800" dirty="0" smtClean="0"/>
              <a:t>e </a:t>
            </a:r>
            <a:r>
              <a:rPr lang="en-US" sz="2800" dirty="0" err="1" smtClean="0"/>
              <a:t>kamen</a:t>
            </a:r>
            <a:r>
              <a:rPr lang="en-US" sz="2800" dirty="0" smtClean="0"/>
              <a:t> </a:t>
            </a:r>
            <a:r>
              <a:rPr lang="en-US" sz="2800" dirty="0" err="1" smtClean="0"/>
              <a:t>temeljac</a:t>
            </a:r>
            <a:r>
              <a:rPr lang="en-US" sz="2800" dirty="0" smtClean="0"/>
              <a:t> </a:t>
            </a:r>
            <a:r>
              <a:rPr lang="en-US" sz="2800" dirty="0" err="1" smtClean="0"/>
              <a:t>njegove</a:t>
            </a:r>
            <a:r>
              <a:rPr lang="en-US" sz="2800" dirty="0" smtClean="0"/>
              <a:t> </a:t>
            </a:r>
            <a:r>
              <a:rPr lang="en-US" sz="2800" dirty="0" err="1" smtClean="0"/>
              <a:t>li</a:t>
            </a:r>
            <a:r>
              <a:rPr lang="sr-Latn-CS" sz="2800" dirty="0" smtClean="0"/>
              <a:t>č</a:t>
            </a:r>
            <a:r>
              <a:rPr lang="en-US" sz="2800" dirty="0" err="1" smtClean="0"/>
              <a:t>nosti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>
                <a:solidFill>
                  <a:schemeClr val="hlink"/>
                </a:solidFill>
              </a:rPr>
              <a:t>*Vezivanje kod zivotinja u eksperimentalnim uslovima*</a:t>
            </a:r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sz="1800"/>
              <a:t>Č</a:t>
            </a:r>
            <a:r>
              <a:rPr lang="en-US" sz="1800"/>
              <a:t>uveni su ogledi sa ve</a:t>
            </a:r>
            <a:r>
              <a:rPr lang="sr-Latn-CS" sz="1800"/>
              <a:t>š</a:t>
            </a:r>
            <a:r>
              <a:rPr lang="en-US" sz="1800"/>
              <a:t>ta</a:t>
            </a:r>
            <a:r>
              <a:rPr lang="sr-Latn-CS" sz="1800"/>
              <a:t>č</a:t>
            </a:r>
            <a:r>
              <a:rPr lang="en-US" sz="1800"/>
              <a:t>kim majmunima,koje je vr</a:t>
            </a:r>
            <a:r>
              <a:rPr lang="sr-Latn-CS" sz="1800"/>
              <a:t>š</a:t>
            </a:r>
            <a:r>
              <a:rPr lang="en-US" sz="1800"/>
              <a:t>io Hari Harlov.On je vr</a:t>
            </a:r>
            <a:r>
              <a:rPr lang="sr-Latn-CS" sz="1800"/>
              <a:t>š</a:t>
            </a:r>
            <a:r>
              <a:rPr lang="en-US" sz="1800"/>
              <a:t>io brojna ispitivanja iz psihologije u</a:t>
            </a:r>
            <a:r>
              <a:rPr lang="sr-Latn-CS" sz="1800"/>
              <a:t>č</a:t>
            </a:r>
            <a:r>
              <a:rPr lang="en-US" sz="1800"/>
              <a:t>enja.On je kontrolisao </a:t>
            </a:r>
            <a:r>
              <a:rPr lang="en-US" sz="1800" b="1" i="1"/>
              <a:t>predistoriju u</a:t>
            </a:r>
            <a:r>
              <a:rPr lang="sr-Latn-CS" sz="1800" b="1" i="1"/>
              <a:t>č</a:t>
            </a:r>
            <a:r>
              <a:rPr lang="en-US" sz="1800" b="1" i="1"/>
              <a:t>enja</a:t>
            </a:r>
            <a:r>
              <a:rPr lang="en-US" sz="1800"/>
              <a:t>,a to je postizao </a:t>
            </a:r>
            <a:r>
              <a:rPr lang="en-US" sz="1800" b="1" i="1"/>
              <a:t>parcijalnom izolacijom </a:t>
            </a:r>
            <a:r>
              <a:rPr lang="en-US" sz="1800"/>
              <a:t>majmuna.</a:t>
            </a:r>
            <a:r>
              <a:rPr lang="en-US" sz="1800" b="1" i="1"/>
              <a:t>Parcijalno izu</a:t>
            </a:r>
            <a:r>
              <a:rPr lang="sr-Latn-CS" sz="1800" b="1" i="1"/>
              <a:t>č</a:t>
            </a:r>
            <a:r>
              <a:rPr lang="en-US" sz="1800" b="1" i="1"/>
              <a:t>avanje </a:t>
            </a:r>
            <a:r>
              <a:rPr lang="en-US" sz="1800"/>
              <a:t>zna</a:t>
            </a:r>
            <a:r>
              <a:rPr lang="sr-Latn-CS" sz="1800"/>
              <a:t>č</a:t>
            </a:r>
            <a:r>
              <a:rPr lang="en-US" sz="1800"/>
              <a:t>i da mlade zivotinje zive u kavezu,ali kroz pregrade kaveza mogu da vide zivotinje u drugim kavezima.</a:t>
            </a:r>
          </a:p>
          <a:p>
            <a:pPr>
              <a:lnSpc>
                <a:spcPct val="90000"/>
              </a:lnSpc>
            </a:pPr>
            <a:r>
              <a:rPr lang="en-US" sz="1800"/>
              <a:t>Harlov je vr</a:t>
            </a:r>
            <a:r>
              <a:rPr lang="sr-Latn-CS" sz="1800"/>
              <a:t>š</a:t>
            </a:r>
            <a:r>
              <a:rPr lang="en-US" sz="1800"/>
              <a:t>io eksperiment sa mladun</a:t>
            </a:r>
            <a:r>
              <a:rPr lang="sr-Latn-CS" sz="1800"/>
              <a:t>č</a:t>
            </a:r>
            <a:r>
              <a:rPr lang="en-US" sz="1800"/>
              <a:t>etom majmuna </a:t>
            </a:r>
            <a:r>
              <a:rPr lang="sr-Latn-CS" sz="1800"/>
              <a:t>i</a:t>
            </a:r>
            <a:r>
              <a:rPr lang="en-US" sz="1800"/>
              <a:t> ve</a:t>
            </a:r>
            <a:r>
              <a:rPr lang="sr-Latn-CS" sz="1800"/>
              <a:t>š</a:t>
            </a:r>
            <a:r>
              <a:rPr lang="en-US" sz="1800"/>
              <a:t>tackom majkom.U kavez mladun</a:t>
            </a:r>
            <a:r>
              <a:rPr lang="sr-Latn-CS" sz="1800"/>
              <a:t>č</a:t>
            </a:r>
            <a:r>
              <a:rPr lang="en-US" sz="1800"/>
              <a:t>eta je stavljeno parce gaze.Zivotinja je </a:t>
            </a:r>
            <a:r>
              <a:rPr lang="sr-Latn-CS" sz="1800"/>
              <a:t>č</a:t>
            </a:r>
            <a:r>
              <a:rPr lang="en-US" sz="1800"/>
              <a:t>esto lezala na </a:t>
            </a:r>
          </a:p>
        </p:txBody>
      </p:sp>
      <p:sp>
        <p:nvSpPr>
          <p:cNvPr id="28365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283656" name="Picture 8" descr="slika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295400"/>
            <a:ext cx="464820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2" grpId="0"/>
      <p:bldP spid="28365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					</a:t>
            </a:r>
          </a:p>
        </p:txBody>
      </p:sp>
      <p:sp>
        <p:nvSpPr>
          <p:cNvPr id="28570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endParaRPr lang="en-US"/>
          </a:p>
        </p:txBody>
      </p:sp>
      <p:sp>
        <p:nvSpPr>
          <p:cNvPr id="28570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endParaRPr lang="en-US"/>
          </a:p>
        </p:txBody>
      </p:sp>
      <p:pic>
        <p:nvPicPr>
          <p:cNvPr id="285703" name="Picture 7" descr="slika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																		</a:t>
            </a: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4038600" cy="55927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</a:t>
            </a:r>
            <a:r>
              <a:rPr lang="sr-Latn-CS" sz="1800"/>
              <a:t> g</a:t>
            </a:r>
            <a:r>
              <a:rPr lang="en-US" sz="1800"/>
              <a:t>azu </a:t>
            </a:r>
            <a:r>
              <a:rPr lang="sr-Latn-CS" sz="1800"/>
              <a:t>i</a:t>
            </a:r>
            <a:r>
              <a:rPr lang="en-US" sz="1800"/>
              <a:t> uvijala se u nju.Kada je gaza izno</a:t>
            </a:r>
            <a:r>
              <a:rPr lang="sr-Latn-CS" sz="1800"/>
              <a:t>š</a:t>
            </a:r>
            <a:r>
              <a:rPr lang="en-US" sz="1800"/>
              <a:t>ena iz kaveza,prilikom </a:t>
            </a:r>
            <a:r>
              <a:rPr lang="sr-Latn-CS" sz="1800"/>
              <a:t>č</a:t>
            </a:r>
            <a:r>
              <a:rPr lang="en-US" sz="1800"/>
              <a:t>i</a:t>
            </a:r>
            <a:r>
              <a:rPr lang="sr-Latn-CS" sz="1800"/>
              <a:t>šć</a:t>
            </a:r>
            <a:r>
              <a:rPr lang="en-US" sz="1800"/>
              <a:t>enja,uo</a:t>
            </a:r>
            <a:r>
              <a:rPr lang="sr-Latn-CS" sz="1800"/>
              <a:t>č</a:t>
            </a:r>
            <a:r>
              <a:rPr lang="en-US" sz="1800"/>
              <a:t>eno je da su se zivotinje vezivale za nju (gazu).Eksperiment sa gazom,bio je podsticaj za Harlova,da izvr</a:t>
            </a:r>
            <a:r>
              <a:rPr lang="sr-Latn-CS" sz="1800"/>
              <a:t>š</a:t>
            </a:r>
            <a:r>
              <a:rPr lang="en-US" sz="1800"/>
              <a:t>i eksperiment sa </a:t>
            </a:r>
            <a:r>
              <a:rPr lang="en-US" sz="1800" b="1" i="1"/>
              <a:t>ve</a:t>
            </a:r>
            <a:r>
              <a:rPr lang="sr-Latn-CS" sz="1800" b="1" i="1"/>
              <a:t>š</a:t>
            </a:r>
            <a:r>
              <a:rPr lang="en-US" sz="1800" b="1" i="1"/>
              <a:t>ta</a:t>
            </a:r>
            <a:r>
              <a:rPr lang="sr-Latn-CS" sz="1800" b="1" i="1"/>
              <a:t>č</a:t>
            </a:r>
            <a:r>
              <a:rPr lang="en-US" sz="1800" b="1" i="1"/>
              <a:t>kom majkom</a:t>
            </a:r>
            <a:r>
              <a:rPr lang="en-US" sz="1800"/>
              <a:t>.Bile su napravljene dve ve</a:t>
            </a:r>
            <a:r>
              <a:rPr lang="sr-Latn-CS" sz="1800"/>
              <a:t>š</a:t>
            </a:r>
            <a:r>
              <a:rPr lang="en-US" sz="1800"/>
              <a:t>ta</a:t>
            </a:r>
            <a:r>
              <a:rPr lang="sr-Latn-CS" sz="1800"/>
              <a:t>č</a:t>
            </a:r>
            <a:r>
              <a:rPr lang="en-US" sz="1800"/>
              <a:t>ke majke:jedna zi</a:t>
            </a:r>
            <a:r>
              <a:rPr lang="sr-Latn-CS" sz="1800"/>
              <a:t>č</a:t>
            </a:r>
            <a:r>
              <a:rPr lang="en-US" sz="1800"/>
              <a:t>ana</a:t>
            </a:r>
            <a:r>
              <a:rPr lang="sr-Latn-CS" sz="1800"/>
              <a:t>,</a:t>
            </a:r>
            <a:r>
              <a:rPr lang="en-US" sz="1800"/>
              <a:t>sa bocom toplog mleka </a:t>
            </a:r>
            <a:r>
              <a:rPr lang="sr-Latn-CS" sz="1800"/>
              <a:t>i</a:t>
            </a:r>
            <a:r>
              <a:rPr lang="en-US" sz="1800"/>
              <a:t> j</a:t>
            </a:r>
            <a:r>
              <a:rPr lang="sr-Latn-CS" sz="1800"/>
              <a:t>e</a:t>
            </a:r>
            <a:r>
              <a:rPr lang="en-US" sz="1800"/>
              <a:t>dna presvu</a:t>
            </a:r>
            <a:r>
              <a:rPr lang="sr-Latn-CS" sz="1800"/>
              <a:t>č</a:t>
            </a:r>
            <a:r>
              <a:rPr lang="en-US" sz="1800"/>
              <a:t>ena pli</a:t>
            </a:r>
            <a:r>
              <a:rPr lang="sr-Latn-CS" sz="1800"/>
              <a:t>š</a:t>
            </a:r>
            <a:r>
              <a:rPr lang="en-US" sz="1800"/>
              <a:t>om,tako da imitira majmunsko krzno,ali ne hrani.Glavno pitanje je bilo to:koju </a:t>
            </a:r>
            <a:r>
              <a:rPr lang="sr-Latn-CS" sz="1800"/>
              <a:t>ć</a:t>
            </a:r>
            <a:r>
              <a:rPr lang="en-US" sz="1800"/>
              <a:t>e od ove dve majke mladi rezus preferirati-onu koja ga hrani,ili onu sa kojom ostvaruje sli</a:t>
            </a:r>
            <a:r>
              <a:rPr lang="sr-Latn-CS" sz="1800"/>
              <a:t>č</a:t>
            </a:r>
            <a:r>
              <a:rPr lang="en-US" sz="1800"/>
              <a:t>an kontakt,kao sa pravom majkom?Harlov je ovim eksperimentom hteo da proveri tezu ‘’da se ljubav naslanja na funkciju hranjenja,tj. </a:t>
            </a:r>
            <a:r>
              <a:rPr lang="sr-Latn-CS" sz="1800"/>
              <a:t>d</a:t>
            </a:r>
            <a:r>
              <a:rPr lang="en-US" sz="1800"/>
              <a:t>a je ljubav sekundarni motiv.</a:t>
            </a:r>
          </a:p>
        </p:txBody>
      </p:sp>
      <p:sp>
        <p:nvSpPr>
          <p:cNvPr id="28775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287752" name="Picture 8" descr="slika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2400"/>
            <a:ext cx="4419600" cy="64008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7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7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7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8" grpId="0"/>
      <p:bldP spid="28774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	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1800"/>
              <a:t>Harlov je ovim eksperimentom ujedno proveravao </a:t>
            </a:r>
            <a:r>
              <a:rPr lang="sr-Latn-CS" sz="1800"/>
              <a:t>i</a:t>
            </a:r>
            <a:r>
              <a:rPr lang="en-US" sz="1800"/>
              <a:t> psihoanaliti</a:t>
            </a:r>
            <a:r>
              <a:rPr lang="sr-Latn-CS" sz="1800"/>
              <a:t>č</a:t>
            </a:r>
            <a:r>
              <a:rPr lang="en-US" sz="1800"/>
              <a:t>ku tezu o poreklu ljubavi.Prime</a:t>
            </a:r>
            <a:r>
              <a:rPr lang="sr-Latn-CS" sz="1800"/>
              <a:t>ć</a:t>
            </a:r>
            <a:r>
              <a:rPr lang="en-US" sz="1800"/>
              <a:t>eno je da se mladun</a:t>
            </a:r>
            <a:r>
              <a:rPr lang="sr-Latn-CS" sz="1800"/>
              <a:t>č</a:t>
            </a:r>
            <a:r>
              <a:rPr lang="en-US" sz="1800"/>
              <a:t>e hrani na zi</a:t>
            </a:r>
            <a:r>
              <a:rPr lang="sr-Latn-CS" sz="1800"/>
              <a:t>č</a:t>
            </a:r>
            <a:r>
              <a:rPr lang="en-US" sz="1800"/>
              <a:t>anoj majci,a da se vezuje za pli</a:t>
            </a:r>
            <a:r>
              <a:rPr lang="sr-Latn-CS" sz="1800"/>
              <a:t>š</a:t>
            </a:r>
            <a:r>
              <a:rPr lang="en-US" sz="1800"/>
              <a:t>anu majku.Mleko nije dovoljno da se stvori ljubav prema zi</a:t>
            </a:r>
            <a:r>
              <a:rPr lang="sr-Latn-CS" sz="1800"/>
              <a:t>č</a:t>
            </a:r>
            <a:r>
              <a:rPr lang="en-US" sz="1800"/>
              <a:t>anoj majci.Kontakt sa krznom,koje je sli</a:t>
            </a:r>
            <a:r>
              <a:rPr lang="sr-Latn-CS" sz="1800"/>
              <a:t>č</a:t>
            </a:r>
            <a:r>
              <a:rPr lang="en-US" sz="1800"/>
              <a:t>no prirodnoj majci je ja</a:t>
            </a:r>
            <a:r>
              <a:rPr lang="sr-Latn-CS" sz="1800"/>
              <a:t>č</a:t>
            </a:r>
            <a:r>
              <a:rPr lang="en-US" sz="1800"/>
              <a:t>e od hrane.Psiholozi su zastupali tezu da se vezivanje zasniva na prijatnom dodiru.Me</a:t>
            </a:r>
            <a:r>
              <a:rPr lang="sr-Latn-CS" sz="1800"/>
              <a:t>đ</a:t>
            </a:r>
            <a:r>
              <a:rPr lang="en-US" sz="1800"/>
              <a:t>utim,psiholozi su kasnije ubacili u kavez </a:t>
            </a:r>
            <a:r>
              <a:rPr lang="sr-Latn-CS" sz="1800"/>
              <a:t>i</a:t>
            </a:r>
            <a:r>
              <a:rPr lang="en-US" sz="1800"/>
              <a:t> igra</a:t>
            </a:r>
            <a:r>
              <a:rPr lang="sr-Latn-CS" sz="1800"/>
              <a:t>č</a:t>
            </a:r>
            <a:r>
              <a:rPr lang="en-US" sz="1800"/>
              <a:t>ke (npr.dobo</a:t>
            </a:r>
            <a:r>
              <a:rPr lang="sr-Latn-CS" sz="1800"/>
              <a:t>š</a:t>
            </a:r>
            <a:r>
              <a:rPr lang="en-US" sz="1800"/>
              <a:t>ara,koji dobuje,zivotinju sa velikim antenama itd).Tada je mali rezus bio upla</a:t>
            </a:r>
            <a:r>
              <a:rPr lang="sr-Latn-CS" sz="1800"/>
              <a:t>š</a:t>
            </a:r>
            <a:r>
              <a:rPr lang="en-US" sz="1800"/>
              <a:t>en</a:t>
            </a:r>
            <a:r>
              <a:rPr lang="sr-Latn-CS" sz="1800"/>
              <a:t> i</a:t>
            </a:r>
            <a:r>
              <a:rPr lang="en-US" sz="1800"/>
              <a:t> bezao je ka pli</a:t>
            </a:r>
            <a:r>
              <a:rPr lang="sr-Latn-CS" sz="1800"/>
              <a:t>š</a:t>
            </a:r>
            <a:r>
              <a:rPr lang="en-US" sz="1800"/>
              <a:t>anoj majci,za nju se gr</a:t>
            </a:r>
            <a:r>
              <a:rPr lang="sr-Latn-CS" sz="1800"/>
              <a:t>č</a:t>
            </a:r>
            <a:r>
              <a:rPr lang="en-US" sz="1800"/>
              <a:t>evito hvatao </a:t>
            </a:r>
            <a:r>
              <a:rPr lang="sr-Latn-CS" sz="1800"/>
              <a:t>i</a:t>
            </a:r>
            <a:r>
              <a:rPr lang="en-US" sz="1800"/>
              <a:t> tako ga je strah polako napu</a:t>
            </a:r>
            <a:r>
              <a:rPr lang="sr-Latn-CS" sz="1800"/>
              <a:t>š</a:t>
            </a:r>
            <a:r>
              <a:rPr lang="en-US" sz="1800"/>
              <a:t>tao.Kasnije je ve</a:t>
            </a:r>
            <a:r>
              <a:rPr lang="sr-Latn-CS" sz="1800"/>
              <a:t>š</a:t>
            </a:r>
            <a:r>
              <a:rPr lang="en-US" sz="1800"/>
              <a:t>ta</a:t>
            </a:r>
            <a:r>
              <a:rPr lang="sr-Latn-CS" sz="1800"/>
              <a:t>č</a:t>
            </a:r>
            <a:r>
              <a:rPr lang="en-US" sz="1800"/>
              <a:t>ka majka izne</a:t>
            </a:r>
            <a:r>
              <a:rPr lang="sr-Latn-CS" sz="1800"/>
              <a:t>š</a:t>
            </a:r>
            <a:r>
              <a:rPr lang="en-US" sz="1800"/>
              <a:t>ena iz kaveza,a ostale su igra</a:t>
            </a:r>
            <a:r>
              <a:rPr lang="sr-Latn-CS" sz="1800"/>
              <a:t>č</a:t>
            </a:r>
            <a:r>
              <a:rPr lang="en-US" sz="1800"/>
              <a:t>ke.Mali rezus je </a:t>
            </a:r>
            <a:r>
              <a:rPr lang="sr-Latn-CS" sz="1800"/>
              <a:t>i</a:t>
            </a:r>
            <a:r>
              <a:rPr lang="en-US" sz="1800"/>
              <a:t> dalje bio upla</a:t>
            </a:r>
            <a:r>
              <a:rPr lang="sr-Latn-CS" sz="1800"/>
              <a:t>š</a:t>
            </a:r>
            <a:r>
              <a:rPr lang="en-US" sz="1800"/>
              <a:t>en </a:t>
            </a:r>
            <a:r>
              <a:rPr lang="sr-Latn-CS" sz="1800"/>
              <a:t>i</a:t>
            </a:r>
            <a:r>
              <a:rPr lang="en-US" sz="1800"/>
              <a:t> bezao je ka najudaljenijem delu kaveza,hvatao je rukama o</a:t>
            </a:r>
            <a:r>
              <a:rPr lang="sr-Latn-CS" sz="1800"/>
              <a:t>č</a:t>
            </a:r>
            <a:r>
              <a:rPr lang="en-US" sz="1800"/>
              <a:t>i itd.</a:t>
            </a:r>
          </a:p>
          <a:p>
            <a:r>
              <a:rPr lang="en-US" sz="1800">
                <a:solidFill>
                  <a:schemeClr val="hlink"/>
                </a:solidFill>
              </a:rPr>
              <a:t>ZAKLJU</a:t>
            </a:r>
            <a:r>
              <a:rPr lang="sr-Latn-CS" sz="1800">
                <a:solidFill>
                  <a:schemeClr val="hlink"/>
                </a:solidFill>
              </a:rPr>
              <a:t>Č</a:t>
            </a:r>
            <a:r>
              <a:rPr lang="en-US" sz="1800">
                <a:solidFill>
                  <a:schemeClr val="hlink"/>
                </a:solidFill>
              </a:rPr>
              <a:t>AK:</a:t>
            </a:r>
            <a:r>
              <a:rPr lang="en-US" sz="1800"/>
              <a:t>O</a:t>
            </a:r>
            <a:r>
              <a:rPr lang="sr-Latn-CS" sz="1800"/>
              <a:t>č</a:t>
            </a:r>
            <a:r>
              <a:rPr lang="en-US" sz="1800"/>
              <a:t>igledno je da pli</a:t>
            </a:r>
            <a:r>
              <a:rPr lang="sr-Latn-CS" sz="1800"/>
              <a:t>š</a:t>
            </a:r>
            <a:r>
              <a:rPr lang="en-US" sz="1800"/>
              <a:t>ana majka,iako je nepokretna,ublazava </a:t>
            </a:r>
            <a:r>
              <a:rPr lang="sr-Latn-CS" sz="1800"/>
              <a:t>i</a:t>
            </a:r>
            <a:r>
              <a:rPr lang="en-US" sz="1800"/>
              <a:t> elimini</a:t>
            </a:r>
            <a:r>
              <a:rPr lang="sr-Latn-CS" sz="1800"/>
              <a:t>š</a:t>
            </a:r>
            <a:r>
              <a:rPr lang="en-US" sz="1800"/>
              <a:t>e strah kod malog rezusa.Ona mu pruza utehu,za</a:t>
            </a:r>
            <a:r>
              <a:rPr lang="sr-Latn-CS" sz="1800"/>
              <a:t>š</a:t>
            </a:r>
            <a:r>
              <a:rPr lang="en-US" sz="1800"/>
              <a:t>titu </a:t>
            </a:r>
            <a:r>
              <a:rPr lang="sr-Latn-CS" sz="1800"/>
              <a:t>i</a:t>
            </a:r>
            <a:r>
              <a:rPr lang="en-US" sz="1800"/>
              <a:t> ohrabrenje.Ona ovo postize svojim krznom.Ovakvo reagovanje malog rezusa uslovljeno je genetskim programom.Vezivanje za majku je uslovljeno ve</a:t>
            </a:r>
            <a:r>
              <a:rPr lang="sr-Latn-CS" sz="1800"/>
              <a:t>š</a:t>
            </a:r>
            <a:r>
              <a:rPr lang="en-US" sz="1800"/>
              <a:t>ta</a:t>
            </a:r>
            <a:r>
              <a:rPr lang="sr-Latn-CS" sz="1800"/>
              <a:t>č</a:t>
            </a:r>
            <a:r>
              <a:rPr lang="en-US" sz="1800"/>
              <a:t>kim krznom </a:t>
            </a:r>
            <a:r>
              <a:rPr lang="sr-Latn-CS" sz="1800"/>
              <a:t>i</a:t>
            </a:r>
            <a:r>
              <a:rPr lang="en-US" sz="1800"/>
              <a:t> jaci je izvor od </a:t>
            </a:r>
            <a:r>
              <a:rPr lang="sr-Latn-CS" sz="1800"/>
              <a:t>č</a:t>
            </a:r>
            <a:r>
              <a:rPr lang="en-US" sz="1800"/>
              <a:t>ulnog uzivanja,vezanog za hranu.</a:t>
            </a:r>
          </a:p>
          <a:p>
            <a:r>
              <a:rPr lang="en-US" sz="1800"/>
              <a:t>Za mentalno zdravlje </a:t>
            </a:r>
            <a:r>
              <a:rPr lang="sr-Latn-CS" sz="1800"/>
              <a:t>i</a:t>
            </a:r>
            <a:r>
              <a:rPr lang="en-US" sz="1800"/>
              <a:t> intelektualni razvoj,bit</a:t>
            </a:r>
            <a:r>
              <a:rPr lang="sr-Latn-CS" sz="1800"/>
              <a:t>a</a:t>
            </a:r>
            <a:r>
              <a:rPr lang="en-US" sz="1800"/>
              <a:t>n je topao odnos izme</a:t>
            </a:r>
            <a:r>
              <a:rPr lang="sr-Latn-CS" sz="1800"/>
              <a:t>đ</a:t>
            </a:r>
            <a:r>
              <a:rPr lang="en-US" sz="1800"/>
              <a:t>u deteta </a:t>
            </a:r>
            <a:r>
              <a:rPr lang="sr-Latn-CS" sz="1800"/>
              <a:t>i</a:t>
            </a:r>
            <a:r>
              <a:rPr lang="en-US" sz="1800"/>
              <a:t> majke.Separacija detete od roditelja,majke</a:t>
            </a:r>
            <a:r>
              <a:rPr lang="sr-Latn-CS" sz="1800"/>
              <a:t> </a:t>
            </a:r>
            <a:r>
              <a:rPr lang="en-US" sz="1800"/>
              <a:t>(bilo to </a:t>
            </a:r>
            <a:r>
              <a:rPr lang="sr-Latn-CS" sz="1800"/>
              <a:t>i</a:t>
            </a:r>
            <a:r>
              <a:rPr lang="en-US" sz="1800"/>
              <a:t> samo privremeno)</a:t>
            </a:r>
            <a:r>
              <a:rPr lang="sr-Latn-CS" sz="1800"/>
              <a:t>,</a:t>
            </a:r>
            <a:r>
              <a:rPr lang="en-US" sz="1800"/>
              <a:t> dovodi do poreme</a:t>
            </a:r>
            <a:r>
              <a:rPr lang="sr-Latn-CS" sz="1800"/>
              <a:t>ć</a:t>
            </a:r>
            <a:r>
              <a:rPr lang="en-US" sz="1800"/>
              <a:t>aja u kasnijem razvoju.</a:t>
            </a:r>
            <a:endParaRPr lang="en-US" sz="1800">
              <a:solidFill>
                <a:schemeClr val="hlink"/>
              </a:solidFill>
            </a:endParaRPr>
          </a:p>
          <a:p>
            <a:endParaRPr lang="en-US" sz="1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/>
      <p:bldP spid="289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ZAŠTO JE VAŽNO RANO UČENJE?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Ranim</a:t>
            </a:r>
            <a:r>
              <a:rPr lang="en-US" dirty="0" smtClean="0"/>
              <a:t> </a:t>
            </a:r>
            <a:r>
              <a:rPr lang="en-US" dirty="0" err="1" smtClean="0"/>
              <a:t>učenjem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edukacija</a:t>
            </a:r>
            <a:r>
              <a:rPr lang="en-US" dirty="0" smtClean="0"/>
              <a:t> </a:t>
            </a:r>
            <a:r>
              <a:rPr lang="en-US" dirty="0" err="1" smtClean="0"/>
              <a:t>predškolske</a:t>
            </a:r>
            <a:r>
              <a:rPr lang="en-US" dirty="0" smtClean="0"/>
              <a:t> </a:t>
            </a:r>
            <a:r>
              <a:rPr lang="en-US" dirty="0" err="1" smtClean="0"/>
              <a:t>djece</a:t>
            </a:r>
            <a:r>
              <a:rPr lang="en-US" dirty="0" smtClean="0"/>
              <a:t>. </a:t>
            </a:r>
            <a:r>
              <a:rPr lang="en-US" dirty="0" err="1" smtClean="0"/>
              <a:t>Fokusira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učenje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igre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bazira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istraživanjima</a:t>
            </a:r>
            <a:r>
              <a:rPr lang="en-US" dirty="0" smtClean="0"/>
              <a:t> </a:t>
            </a:r>
            <a:r>
              <a:rPr lang="en-US" dirty="0" err="1" smtClean="0"/>
              <a:t>Jeana</a:t>
            </a:r>
            <a:r>
              <a:rPr lang="en-US" dirty="0" smtClean="0"/>
              <a:t> </a:t>
            </a:r>
            <a:r>
              <a:rPr lang="en-US" dirty="0" err="1" smtClean="0"/>
              <a:t>Piageta</a:t>
            </a:r>
            <a:r>
              <a:rPr lang="en-US" dirty="0" smtClean="0"/>
              <a:t>,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najpoznatijih</a:t>
            </a:r>
            <a:r>
              <a:rPr lang="en-US" dirty="0" smtClean="0"/>
              <a:t> </a:t>
            </a:r>
            <a:r>
              <a:rPr lang="en-US" dirty="0" err="1" smtClean="0"/>
              <a:t>razvojnih</a:t>
            </a:r>
            <a:r>
              <a:rPr lang="en-US" dirty="0" smtClean="0"/>
              <a:t> </a:t>
            </a:r>
            <a:r>
              <a:rPr lang="en-US" dirty="0" err="1" smtClean="0"/>
              <a:t>psihologa</a:t>
            </a:r>
            <a:r>
              <a:rPr lang="en-US" dirty="0" smtClean="0"/>
              <a:t>. </a:t>
            </a:r>
            <a:r>
              <a:rPr lang="en-US" dirty="0" err="1" smtClean="0"/>
              <a:t>Brojne</a:t>
            </a:r>
            <a:r>
              <a:rPr lang="en-US" dirty="0" smtClean="0"/>
              <a:t> </a:t>
            </a:r>
            <a:r>
              <a:rPr lang="en-US" dirty="0" err="1" smtClean="0"/>
              <a:t>studije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potvrdile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ranog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dalji</a:t>
            </a:r>
            <a:r>
              <a:rPr lang="en-US" dirty="0" smtClean="0"/>
              <a:t> </a:t>
            </a:r>
            <a:r>
              <a:rPr lang="en-US" dirty="0" err="1" smtClean="0"/>
              <a:t>kognitivni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sr-Latn-RS" dirty="0" smtClean="0"/>
              <a:t>O</a:t>
            </a:r>
            <a:r>
              <a:rPr lang="vi-VN" dirty="0" smtClean="0"/>
              <a:t>d velike je važnosti izabrati pravi oblik edukacije, odnosno učenje koje stimuli</a:t>
            </a:r>
            <a:r>
              <a:rPr lang="sr-Latn-RS" dirty="0" smtClean="0"/>
              <a:t>še</a:t>
            </a:r>
            <a:r>
              <a:rPr lang="vi-VN" dirty="0" smtClean="0"/>
              <a:t> psihofizički razvoj dok ga istovremeno deca doživljavaju kao zabavu.  Deca su po svojoj prirodi radoznala pa je zavoleti učenje lako ako se uči na pravi način.</a:t>
            </a:r>
            <a:endParaRPr lang="sr-Latn-RS" dirty="0" smtClean="0"/>
          </a:p>
          <a:p>
            <a:endParaRPr lang="vi-VN" dirty="0" smtClean="0"/>
          </a:p>
          <a:p>
            <a:r>
              <a:rPr lang="vi-VN" dirty="0" smtClean="0"/>
              <a:t>Poznato je da rana iskustva pojedinca ut</a:t>
            </a:r>
            <a:r>
              <a:rPr lang="sr-Latn-RS" dirty="0" smtClean="0"/>
              <a:t>i</a:t>
            </a:r>
            <a:r>
              <a:rPr lang="vi-VN" dirty="0" smtClean="0"/>
              <a:t>ču na razvoj arhitekture mozga. U skladu s tim, poznato je takođe da je inteligencija </a:t>
            </a:r>
            <a:r>
              <a:rPr lang="sr-Latn-RS" dirty="0" smtClean="0"/>
              <a:t>delom</a:t>
            </a:r>
            <a:r>
              <a:rPr lang="vi-VN" dirty="0" smtClean="0"/>
              <a:t> nasledna, a </a:t>
            </a:r>
            <a:r>
              <a:rPr lang="sr-Latn-RS" dirty="0" smtClean="0"/>
              <a:t>delom</a:t>
            </a:r>
            <a:r>
              <a:rPr lang="vi-VN" dirty="0" smtClean="0"/>
              <a:t> pod ut</a:t>
            </a:r>
            <a:r>
              <a:rPr lang="sr-Latn-RS" dirty="0" smtClean="0"/>
              <a:t>i</a:t>
            </a:r>
            <a:r>
              <a:rPr lang="vi-VN" dirty="0" smtClean="0"/>
              <a:t>cajem stimulacije</a:t>
            </a:r>
            <a:r>
              <a:rPr lang="sr-Latn-RS" dirty="0" smtClean="0"/>
              <a:t> iz sredine u kojoj dete živi</a:t>
            </a:r>
            <a:r>
              <a:rPr lang="vi-VN" dirty="0" smtClean="0"/>
              <a:t>. Zbog toga je važno pravovremeno raditi s decom kako bi maksimizirali razvoj </a:t>
            </a:r>
            <a:r>
              <a:rPr lang="sr-Latn-RS" dirty="0" smtClean="0"/>
              <a:t>sopstvenih </a:t>
            </a:r>
            <a:r>
              <a:rPr lang="vi-VN" dirty="0" smtClean="0"/>
              <a:t> potencijala.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	</a:t>
            </a:r>
          </a:p>
        </p:txBody>
      </p:sp>
      <p:sp>
        <p:nvSpPr>
          <p:cNvPr id="29389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81000" y="381000"/>
            <a:ext cx="4038600" cy="5668963"/>
          </a:xfrm>
        </p:spPr>
        <p:txBody>
          <a:bodyPr/>
          <a:lstStyle/>
          <a:p>
            <a:endParaRPr lang="en-US" sz="2800"/>
          </a:p>
        </p:txBody>
      </p:sp>
      <p:sp>
        <p:nvSpPr>
          <p:cNvPr id="293894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293895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sz="2400"/>
          </a:p>
        </p:txBody>
      </p:sp>
      <p:pic>
        <p:nvPicPr>
          <p:cNvPr id="293896" name="Picture 8" descr="slika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04800"/>
            <a:ext cx="4343400" cy="3505200"/>
          </a:xfrm>
          <a:prstGeom prst="rect">
            <a:avLst/>
          </a:prstGeom>
          <a:noFill/>
        </p:spPr>
      </p:pic>
      <p:pic>
        <p:nvPicPr>
          <p:cNvPr id="293897" name="Picture 9" descr="slika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10000"/>
            <a:ext cx="4267200" cy="2667000"/>
          </a:xfrm>
          <a:prstGeom prst="rect">
            <a:avLst/>
          </a:prstGeom>
          <a:noFill/>
        </p:spPr>
      </p:pic>
      <p:pic>
        <p:nvPicPr>
          <p:cNvPr id="293898" name="Picture 10" descr="slika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04800"/>
            <a:ext cx="43434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enje</a:t>
            </a:r>
            <a:r>
              <a:rPr lang="en-US" sz="2800" dirty="0" smtClean="0"/>
              <a:t> je </a:t>
            </a:r>
            <a:r>
              <a:rPr lang="en-US" sz="2800" dirty="0" err="1" smtClean="0"/>
              <a:t>promena</a:t>
            </a:r>
            <a:r>
              <a:rPr lang="en-US" sz="2800" dirty="0" smtClean="0"/>
              <a:t> u </a:t>
            </a:r>
            <a:r>
              <a:rPr lang="en-US" sz="2800" dirty="0" err="1" smtClean="0"/>
              <a:t>aktivnostima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individue,koja</a:t>
            </a:r>
            <a:r>
              <a:rPr lang="en-US" sz="2800" dirty="0" smtClean="0"/>
              <a:t> je </a:t>
            </a:r>
            <a:r>
              <a:rPr lang="en-US" sz="2800" dirty="0" err="1" smtClean="0"/>
              <a:t>rezultat</a:t>
            </a:r>
            <a:r>
              <a:rPr lang="en-US" sz="2800" dirty="0" smtClean="0"/>
              <a:t> </a:t>
            </a:r>
            <a:r>
              <a:rPr lang="en-US" sz="2800" dirty="0" err="1" smtClean="0"/>
              <a:t>ranijeg</a:t>
            </a:r>
            <a:r>
              <a:rPr lang="en-US" sz="2800" dirty="0" smtClean="0"/>
              <a:t> </a:t>
            </a:r>
            <a:r>
              <a:rPr lang="en-US" sz="2800" dirty="0" err="1" smtClean="0"/>
              <a:t>iskustva.Opazanje</a:t>
            </a:r>
            <a:r>
              <a:rPr lang="en-US" sz="2800" dirty="0" smtClean="0"/>
              <a:t>,</a:t>
            </a:r>
            <a:r>
              <a:rPr lang="sr-Latn-CS" sz="2800" dirty="0" smtClean="0"/>
              <a:t>č</a:t>
            </a:r>
            <a:r>
              <a:rPr lang="en-US" sz="2800" dirty="0" err="1" smtClean="0"/>
              <a:t>itanje,mi</a:t>
            </a:r>
            <a:r>
              <a:rPr lang="sr-Latn-CS" sz="2800" dirty="0" smtClean="0"/>
              <a:t>š</a:t>
            </a:r>
            <a:r>
              <a:rPr lang="en-US" sz="2800" dirty="0" err="1" smtClean="0"/>
              <a:t>ljenje,nisu</a:t>
            </a:r>
            <a:r>
              <a:rPr lang="en-US" sz="2800" dirty="0" smtClean="0"/>
              <a:t> </a:t>
            </a:r>
            <a:r>
              <a:rPr lang="en-US" sz="2800" dirty="0" err="1" smtClean="0"/>
              <a:t>isto</a:t>
            </a:r>
            <a:r>
              <a:rPr lang="en-US" sz="2800" dirty="0" smtClean="0"/>
              <a:t> </a:t>
            </a:r>
            <a:r>
              <a:rPr lang="sr-Latn-CS" sz="2800" dirty="0" smtClean="0"/>
              <a:t>š</a:t>
            </a:r>
            <a:r>
              <a:rPr lang="en-US" sz="2800" dirty="0" smtClean="0"/>
              <a:t>to </a:t>
            </a:r>
            <a:r>
              <a:rPr lang="sr-Latn-CS" sz="2800" dirty="0" smtClean="0"/>
              <a:t>i</a:t>
            </a:r>
            <a:r>
              <a:rPr lang="en-US" sz="2800" dirty="0" smtClean="0"/>
              <a:t> 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enje,ali</a:t>
            </a:r>
            <a:r>
              <a:rPr lang="en-US" sz="2800" dirty="0" smtClean="0"/>
              <a:t> se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osnovu</a:t>
            </a:r>
            <a:r>
              <a:rPr lang="en-US" sz="2800" dirty="0" smtClean="0"/>
              <a:t> </a:t>
            </a:r>
            <a:r>
              <a:rPr lang="en-US" sz="2800" dirty="0" err="1" smtClean="0"/>
              <a:t>opazanja</a:t>
            </a:r>
            <a:r>
              <a:rPr lang="en-US" sz="2800" dirty="0" smtClean="0"/>
              <a:t>,</a:t>
            </a:r>
            <a:r>
              <a:rPr lang="sr-Latn-CS" sz="2800" dirty="0" smtClean="0"/>
              <a:t>č</a:t>
            </a:r>
            <a:r>
              <a:rPr lang="en-US" sz="2800" dirty="0" err="1" smtClean="0"/>
              <a:t>itanja</a:t>
            </a:r>
            <a:r>
              <a:rPr lang="en-US" sz="2800" dirty="0" smtClean="0"/>
              <a:t> </a:t>
            </a:r>
            <a:r>
              <a:rPr lang="sr-Latn-CS" sz="2800" dirty="0" smtClean="0"/>
              <a:t>i</a:t>
            </a:r>
            <a:r>
              <a:rPr lang="en-US" sz="2800" dirty="0" smtClean="0"/>
              <a:t> mi</a:t>
            </a:r>
            <a:r>
              <a:rPr lang="sr-Latn-CS" sz="2800" dirty="0" smtClean="0"/>
              <a:t>š</a:t>
            </a:r>
            <a:r>
              <a:rPr lang="en-US" sz="2800" dirty="0" err="1" smtClean="0"/>
              <a:t>ljenja</a:t>
            </a:r>
            <a:r>
              <a:rPr lang="en-US" sz="2800" dirty="0" smtClean="0"/>
              <a:t> 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i</a:t>
            </a:r>
            <a:r>
              <a:rPr lang="en-US" sz="2800" dirty="0" smtClean="0"/>
              <a:t>.</a:t>
            </a:r>
            <a:endParaRPr lang="sr-Latn-R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enje</a:t>
            </a:r>
            <a:r>
              <a:rPr lang="en-US" sz="2800" dirty="0" smtClean="0"/>
              <a:t> je </a:t>
            </a:r>
            <a:r>
              <a:rPr lang="en-US" sz="2800" dirty="0" err="1" smtClean="0"/>
              <a:t>trajna,ili,relativno</a:t>
            </a:r>
            <a:r>
              <a:rPr lang="en-US" sz="2800" dirty="0" smtClean="0"/>
              <a:t> </a:t>
            </a:r>
            <a:r>
              <a:rPr lang="en-US" sz="2800" dirty="0" err="1" smtClean="0"/>
              <a:t>trajna</a:t>
            </a:r>
            <a:r>
              <a:rPr lang="en-US" sz="2800" dirty="0" smtClean="0"/>
              <a:t> </a:t>
            </a:r>
            <a:r>
              <a:rPr lang="en-US" sz="2800" dirty="0" err="1" smtClean="0"/>
              <a:t>promena</a:t>
            </a:r>
            <a:r>
              <a:rPr lang="en-US" sz="2800" dirty="0" smtClean="0"/>
              <a:t> </a:t>
            </a:r>
            <a:r>
              <a:rPr lang="en-US" sz="2800" dirty="0" err="1" smtClean="0"/>
              <a:t>pona</a:t>
            </a:r>
            <a:r>
              <a:rPr lang="sr-Latn-CS" sz="2800" dirty="0" smtClean="0"/>
              <a:t>š</a:t>
            </a:r>
            <a:r>
              <a:rPr lang="en-US" sz="2800" dirty="0" err="1" smtClean="0"/>
              <a:t>anja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individue,koja</a:t>
            </a:r>
            <a:r>
              <a:rPr lang="en-US" sz="2800" dirty="0" smtClean="0"/>
              <a:t> je </a:t>
            </a:r>
            <a:r>
              <a:rPr lang="en-US" sz="2800" dirty="0" err="1" smtClean="0"/>
              <a:t>rezultat</a:t>
            </a:r>
            <a:r>
              <a:rPr lang="en-US" sz="2800" dirty="0" smtClean="0"/>
              <a:t> </a:t>
            </a:r>
            <a:r>
              <a:rPr lang="en-US" sz="2800" dirty="0" err="1" smtClean="0"/>
              <a:t>njene</a:t>
            </a:r>
            <a:r>
              <a:rPr lang="en-US" sz="2800" dirty="0" smtClean="0"/>
              <a:t> </a:t>
            </a:r>
            <a:r>
              <a:rPr lang="en-US" sz="2800" dirty="0" err="1" smtClean="0"/>
              <a:t>prethodne</a:t>
            </a:r>
            <a:r>
              <a:rPr lang="en-US" sz="2800" dirty="0" smtClean="0"/>
              <a:t> </a:t>
            </a:r>
            <a:r>
              <a:rPr lang="en-US" sz="2800" dirty="0" err="1" smtClean="0"/>
              <a:t>aktivnosti</a:t>
            </a:r>
            <a:r>
              <a:rPr lang="en-US" sz="2800" dirty="0" smtClean="0"/>
              <a:t> </a:t>
            </a:r>
            <a:r>
              <a:rPr lang="sr-Latn-C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iskustva.U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enje</a:t>
            </a:r>
            <a:r>
              <a:rPr lang="en-US" sz="2800" dirty="0" smtClean="0"/>
              <a:t> </a:t>
            </a:r>
            <a:r>
              <a:rPr lang="en-US" sz="2800" dirty="0" err="1" smtClean="0"/>
              <a:t>uti</a:t>
            </a:r>
            <a:r>
              <a:rPr lang="sr-Latn-CS" sz="2800" dirty="0" smtClean="0"/>
              <a:t>č</a:t>
            </a:r>
            <a:r>
              <a:rPr lang="en-US" sz="2800" dirty="0" smtClean="0"/>
              <a:t>e </a:t>
            </a:r>
            <a:r>
              <a:rPr lang="sr-Latn-C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pona</a:t>
            </a:r>
            <a:r>
              <a:rPr lang="sr-Latn-CS" sz="2800" dirty="0" smtClean="0"/>
              <a:t>š</a:t>
            </a:r>
            <a:r>
              <a:rPr lang="en-US" sz="2800" dirty="0" err="1" smtClean="0"/>
              <a:t>anje.Ono</a:t>
            </a:r>
            <a:r>
              <a:rPr lang="en-US" sz="2800" dirty="0" smtClean="0"/>
              <a:t> </a:t>
            </a:r>
            <a:r>
              <a:rPr lang="sr-Latn-CS" sz="2800" dirty="0" smtClean="0"/>
              <a:t>š</a:t>
            </a:r>
            <a:r>
              <a:rPr lang="en-US" sz="2800" dirty="0" smtClean="0"/>
              <a:t>to je </a:t>
            </a:r>
            <a:r>
              <a:rPr lang="en-US" sz="2800" dirty="0" err="1" smtClean="0"/>
              <a:t>nau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eno,ne</a:t>
            </a:r>
            <a:r>
              <a:rPr lang="sr-Latn-RS" sz="2800" dirty="0" smtClean="0"/>
              <a:t> </a:t>
            </a:r>
            <a:r>
              <a:rPr lang="en-US" sz="2800" dirty="0" err="1" smtClean="0"/>
              <a:t>mora</a:t>
            </a:r>
            <a:r>
              <a:rPr lang="en-US" sz="2800" dirty="0" smtClean="0"/>
              <a:t> u </a:t>
            </a:r>
            <a:r>
              <a:rPr lang="en-US" sz="2800" dirty="0" err="1" smtClean="0"/>
              <a:t>datom</a:t>
            </a:r>
            <a:r>
              <a:rPr lang="en-US" sz="2800" dirty="0" smtClean="0"/>
              <a:t> </a:t>
            </a:r>
            <a:r>
              <a:rPr lang="en-US" sz="2800" dirty="0" err="1" smtClean="0"/>
              <a:t>trenutku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se </a:t>
            </a:r>
            <a:r>
              <a:rPr lang="en-US" sz="2800" dirty="0" err="1" smtClean="0"/>
              <a:t>iskaze,ali</a:t>
            </a:r>
            <a:r>
              <a:rPr lang="en-US" sz="2800" dirty="0" smtClean="0"/>
              <a:t> pod </a:t>
            </a:r>
            <a:r>
              <a:rPr lang="en-US" sz="2800" dirty="0" err="1" smtClean="0"/>
              <a:t>odre</a:t>
            </a:r>
            <a:r>
              <a:rPr lang="sr-Latn-CS" sz="2800" dirty="0" smtClean="0"/>
              <a:t>đ</a:t>
            </a:r>
            <a:r>
              <a:rPr lang="en-US" sz="2800" dirty="0" err="1" smtClean="0"/>
              <a:t>enim</a:t>
            </a:r>
            <a:r>
              <a:rPr lang="en-US" sz="2800" dirty="0" smtClean="0"/>
              <a:t> </a:t>
            </a:r>
            <a:r>
              <a:rPr lang="en-US" sz="2800" dirty="0" err="1" smtClean="0"/>
              <a:t>uslovima</a:t>
            </a:r>
            <a:r>
              <a:rPr lang="en-US" sz="2800" dirty="0" smtClean="0"/>
              <a:t> </a:t>
            </a:r>
            <a:r>
              <a:rPr lang="en-US" sz="2800" dirty="0" err="1" smtClean="0"/>
              <a:t>moze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se </a:t>
            </a:r>
            <a:r>
              <a:rPr lang="en-US" sz="2800" dirty="0" err="1" smtClean="0"/>
              <a:t>manifestuje</a:t>
            </a:r>
            <a:r>
              <a:rPr lang="en-US" sz="2800" dirty="0" smtClean="0"/>
              <a:t> u </a:t>
            </a:r>
            <a:r>
              <a:rPr lang="en-US" sz="2800" dirty="0" err="1" smtClean="0"/>
              <a:t>pona</a:t>
            </a:r>
            <a:r>
              <a:rPr lang="sr-Latn-CS" sz="2800" dirty="0" smtClean="0"/>
              <a:t>š</a:t>
            </a:r>
            <a:r>
              <a:rPr lang="en-US" sz="2800" dirty="0" err="1" smtClean="0"/>
              <a:t>anju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sr-Latn-CS" sz="2800" dirty="0" smtClean="0"/>
              <a:t>Uč</a:t>
            </a:r>
            <a:r>
              <a:rPr lang="en-US" sz="2800" dirty="0" err="1" smtClean="0"/>
              <a:t>enje</a:t>
            </a:r>
            <a:r>
              <a:rPr lang="en-US" sz="2800" dirty="0" smtClean="0"/>
              <a:t> </a:t>
            </a:r>
            <a:r>
              <a:rPr lang="sr-Latn-RS" sz="2800" dirty="0" smtClean="0"/>
              <a:t> je </a:t>
            </a:r>
            <a:r>
              <a:rPr lang="en-US" sz="2800" dirty="0" err="1" smtClean="0"/>
              <a:t>veoma</a:t>
            </a:r>
            <a:r>
              <a:rPr lang="en-US" sz="2800" dirty="0" smtClean="0"/>
              <a:t> </a:t>
            </a:r>
            <a:r>
              <a:rPr lang="en-US" sz="2800" dirty="0" err="1" smtClean="0"/>
              <a:t>bitan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u </a:t>
            </a:r>
            <a:r>
              <a:rPr lang="en-US" sz="2800" dirty="0" err="1" smtClean="0"/>
              <a:t>razvoju</a:t>
            </a:r>
            <a:r>
              <a:rPr lang="en-US" sz="2800" dirty="0" smtClean="0"/>
              <a:t> </a:t>
            </a:r>
            <a:r>
              <a:rPr lang="en-US" sz="2800" dirty="0" err="1" smtClean="0"/>
              <a:t>jedinke</a:t>
            </a:r>
            <a:r>
              <a:rPr lang="en-US" sz="2800" dirty="0" smtClean="0"/>
              <a:t>.</a:t>
            </a:r>
            <a:r>
              <a:rPr lang="en-US" sz="2800" b="1" i="1" dirty="0" smtClean="0"/>
              <a:t>’’</a:t>
            </a:r>
            <a:r>
              <a:rPr lang="sr-Latn-CS" sz="2800" b="1" i="1" dirty="0" smtClean="0"/>
              <a:t>Š</a:t>
            </a:r>
            <a:r>
              <a:rPr lang="en-US" sz="2800" b="1" i="1" dirty="0" err="1" smtClean="0"/>
              <a:t>ta</a:t>
            </a:r>
            <a:r>
              <a:rPr lang="en-US" sz="2800" b="1" i="1" dirty="0" smtClean="0"/>
              <a:t> se </a:t>
            </a:r>
            <a:r>
              <a:rPr lang="en-US" sz="2800" b="1" i="1" dirty="0" err="1" smtClean="0"/>
              <a:t>propusti</a:t>
            </a:r>
            <a:r>
              <a:rPr lang="en-US" sz="2800" b="1" i="1" dirty="0" smtClean="0"/>
              <a:t> u </a:t>
            </a:r>
            <a:r>
              <a:rPr lang="en-US" sz="2800" b="1" i="1" dirty="0" err="1" smtClean="0"/>
              <a:t>detinjstvu,te</a:t>
            </a:r>
            <a:r>
              <a:rPr lang="sr-Latn-CS" sz="2800" b="1" i="1" dirty="0" smtClean="0"/>
              <a:t>š</a:t>
            </a:r>
            <a:r>
              <a:rPr lang="en-US" sz="2800" b="1" i="1" dirty="0" err="1" smtClean="0"/>
              <a:t>ko</a:t>
            </a:r>
            <a:r>
              <a:rPr lang="en-US" sz="2800" b="1" i="1" dirty="0" smtClean="0"/>
              <a:t> se </a:t>
            </a:r>
            <a:r>
              <a:rPr lang="en-US" sz="2800" b="1" i="1" dirty="0" err="1" smtClean="0"/>
              <a:t>moze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nadoknaditi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kasnije</a:t>
            </a:r>
            <a:r>
              <a:rPr lang="sr-Latn-CS" sz="2800" b="1" i="1" dirty="0" smtClean="0"/>
              <a:t>.</a:t>
            </a:r>
            <a:r>
              <a:rPr lang="en-US" sz="2800" b="1" i="1" dirty="0" smtClean="0"/>
              <a:t>’’</a:t>
            </a:r>
          </a:p>
          <a:p>
            <a:pPr>
              <a:lnSpc>
                <a:spcPct val="90000"/>
              </a:lnSpc>
            </a:pPr>
            <a:r>
              <a:rPr lang="sr-Latn-RS" sz="2800" dirty="0" smtClean="0"/>
              <a:t>Učenje i afektivno vezivanje na ranom uzrastu su tesno povezani.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</a:t>
            </a:r>
            <a:r>
              <a:rPr lang="sr-Latn-CS" sz="2800" dirty="0" smtClean="0"/>
              <a:t>č</a:t>
            </a:r>
            <a:r>
              <a:rPr lang="en-US" sz="2800" dirty="0" err="1" smtClean="0"/>
              <a:t>enje</a:t>
            </a:r>
            <a:r>
              <a:rPr lang="en-US" sz="2800" dirty="0" smtClean="0"/>
              <a:t> je </a:t>
            </a:r>
            <a:r>
              <a:rPr lang="en-US" sz="2800" dirty="0" err="1" smtClean="0"/>
              <a:t>posledica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sr-Latn-CS" sz="2800" dirty="0" smtClean="0"/>
              <a:t>s</a:t>
            </a:r>
            <a:r>
              <a:rPr lang="en-US" sz="2800" dirty="0" err="1" smtClean="0"/>
              <a:t>polja</a:t>
            </a:r>
            <a:r>
              <a:rPr lang="en-US" sz="2800" dirty="0" smtClean="0"/>
              <a:t> </a:t>
            </a:r>
            <a:r>
              <a:rPr lang="en-US" sz="2800" dirty="0" err="1" smtClean="0"/>
              <a:t>vidljivih</a:t>
            </a:r>
            <a:r>
              <a:rPr lang="en-US" sz="2800" dirty="0" smtClean="0"/>
              <a:t> </a:t>
            </a:r>
            <a:r>
              <a:rPr lang="en-US" sz="2800" dirty="0" err="1" smtClean="0"/>
              <a:t>aktivnosti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pona</a:t>
            </a:r>
            <a:r>
              <a:rPr lang="sr-Latn-CS" sz="2800" dirty="0" smtClean="0"/>
              <a:t>š</a:t>
            </a:r>
            <a:r>
              <a:rPr lang="en-US" sz="2800" dirty="0" err="1" smtClean="0"/>
              <a:t>anja</a:t>
            </a:r>
            <a:r>
              <a:rPr lang="en-US" sz="2800" dirty="0" smtClean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sr-Latn-CS" sz="2800" dirty="0" smtClean="0"/>
              <a:t>s</a:t>
            </a:r>
            <a:r>
              <a:rPr lang="en-US" sz="2800" dirty="0" err="1" smtClean="0"/>
              <a:t>redine</a:t>
            </a:r>
            <a:r>
              <a:rPr lang="en-US" sz="2800" dirty="0" smtClean="0"/>
              <a:t> u </a:t>
            </a:r>
            <a:r>
              <a:rPr lang="en-US" sz="2800" dirty="0" err="1" smtClean="0"/>
              <a:t>kojoj</a:t>
            </a:r>
            <a:r>
              <a:rPr lang="en-US" sz="2800" dirty="0" smtClean="0"/>
              <a:t> se </a:t>
            </a:r>
            <a:r>
              <a:rPr lang="en-US" sz="2800" dirty="0" err="1" smtClean="0"/>
              <a:t>dete</a:t>
            </a:r>
            <a:r>
              <a:rPr lang="en-US" sz="2800" dirty="0" smtClean="0"/>
              <a:t> </a:t>
            </a:r>
            <a:r>
              <a:rPr lang="en-US" sz="2800" dirty="0" err="1" smtClean="0"/>
              <a:t>formira</a:t>
            </a:r>
            <a:r>
              <a:rPr lang="en-US" sz="2800" dirty="0" smtClean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sr-Latn-CS" sz="2800" dirty="0" smtClean="0"/>
              <a:t>i</a:t>
            </a:r>
            <a:r>
              <a:rPr lang="en-US" sz="2800" dirty="0" err="1" smtClean="0"/>
              <a:t>skustva</a:t>
            </a:r>
            <a:r>
              <a:rPr lang="en-US" sz="2800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			</a:t>
            </a:r>
          </a:p>
        </p:txBody>
      </p:sp>
      <p:sp>
        <p:nvSpPr>
          <p:cNvPr id="29184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endParaRPr lang="en-US" sz="2800"/>
          </a:p>
        </p:txBody>
      </p:sp>
      <p:sp>
        <p:nvSpPr>
          <p:cNvPr id="291846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291847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sz="2400"/>
          </a:p>
        </p:txBody>
      </p:sp>
      <p:pic>
        <p:nvPicPr>
          <p:cNvPr id="291848" name="Picture 8" descr="slika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800600" cy="6324600"/>
          </a:xfrm>
          <a:prstGeom prst="rect">
            <a:avLst/>
          </a:prstGeom>
          <a:noFill/>
        </p:spPr>
      </p:pic>
      <p:pic>
        <p:nvPicPr>
          <p:cNvPr id="291850" name="Picture 10" descr="slika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8600"/>
            <a:ext cx="4038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/>
              <a:t>Do navršene pete godine deca razviju 85 % svog intelektualnog kapaciteta. Ukratko, </a:t>
            </a:r>
            <a:r>
              <a:rPr lang="sr-Latn-RS" dirty="0" smtClean="0"/>
              <a:t>i</a:t>
            </a:r>
            <a:r>
              <a:rPr lang="vi-VN" dirty="0" smtClean="0"/>
              <a:t>spostavilo se da prvi meseci i godine života određuju smer celoživotnog razvoja pojedinca.</a:t>
            </a:r>
          </a:p>
          <a:p>
            <a:r>
              <a:rPr lang="vi-VN" dirty="0" smtClean="0"/>
              <a:t>Osim navedenog, razvoj neuro</a:t>
            </a:r>
            <a:r>
              <a:rPr lang="sr-Latn-RS" dirty="0" smtClean="0"/>
              <a:t>nauke</a:t>
            </a:r>
            <a:r>
              <a:rPr lang="vi-VN" dirty="0" smtClean="0"/>
              <a:t> nam je omogućio da znamo sledeće:</a:t>
            </a:r>
          </a:p>
          <a:p>
            <a:r>
              <a:rPr lang="vi-VN" dirty="0" smtClean="0"/>
              <a:t>1)      Način na koji se mozak razvija </a:t>
            </a:r>
            <a:r>
              <a:rPr lang="sr-Latn-RS" dirty="0" smtClean="0"/>
              <a:t>za</a:t>
            </a:r>
            <a:r>
              <a:rPr lang="vi-VN" dirty="0" smtClean="0"/>
              <a:t>visi o</a:t>
            </a:r>
            <a:r>
              <a:rPr lang="sr-Latn-RS" dirty="0" smtClean="0"/>
              <a:t>d</a:t>
            </a:r>
            <a:r>
              <a:rPr lang="vi-VN" dirty="0" smtClean="0"/>
              <a:t> kompleksn</a:t>
            </a:r>
            <a:r>
              <a:rPr lang="sr-Latn-RS" dirty="0" smtClean="0"/>
              <a:t>e </a:t>
            </a:r>
            <a:r>
              <a:rPr lang="vi-VN" dirty="0" smtClean="0"/>
              <a:t>interakcij</a:t>
            </a:r>
            <a:r>
              <a:rPr lang="sr-Latn-RS" dirty="0" smtClean="0"/>
              <a:t>e</a:t>
            </a:r>
            <a:r>
              <a:rPr lang="vi-VN" dirty="0" smtClean="0"/>
              <a:t> između gena s kojima se rađamo i iskustva koje</a:t>
            </a:r>
            <a:r>
              <a:rPr lang="sr-Latn-RS" dirty="0" smtClean="0"/>
              <a:t> </a:t>
            </a:r>
            <a:r>
              <a:rPr lang="vi-VN" dirty="0" smtClean="0"/>
              <a:t>doživljavamo od dana kad</a:t>
            </a:r>
            <a:r>
              <a:rPr lang="sr-Latn-RS" dirty="0" smtClean="0"/>
              <a:t>a</a:t>
            </a:r>
            <a:r>
              <a:rPr lang="vi-VN" dirty="0" smtClean="0"/>
              <a:t> se rodimo,</a:t>
            </a:r>
          </a:p>
          <a:p>
            <a:r>
              <a:rPr lang="vi-VN" dirty="0" smtClean="0"/>
              <a:t>2)      Potrebno je otprilike 12 godina dok mozak ne postane organiz</a:t>
            </a:r>
            <a:r>
              <a:rPr lang="sr-Latn-RS" dirty="0" smtClean="0"/>
              <a:t>ov</a:t>
            </a:r>
            <a:r>
              <a:rPr lang="vi-VN" dirty="0" smtClean="0"/>
              <a:t>an, sa nekim delovima korteksa koji se nastavljaju razvijati do kasnih adolescentnih godina,</a:t>
            </a:r>
          </a:p>
          <a:p>
            <a:r>
              <a:rPr lang="vi-VN" dirty="0" smtClean="0"/>
              <a:t>3)      Kvalitet odnosa novorođenčeta i </a:t>
            </a:r>
            <a:r>
              <a:rPr lang="sr-Latn-RS" dirty="0" smtClean="0"/>
              <a:t>roditelja, a posebno majke, </a:t>
            </a:r>
            <a:r>
              <a:rPr lang="vi-VN" dirty="0" smtClean="0"/>
              <a:t>ima odlučujući ut</a:t>
            </a:r>
            <a:r>
              <a:rPr lang="sr-Latn-RS" dirty="0" smtClean="0"/>
              <a:t>i</a:t>
            </a:r>
            <a:r>
              <a:rPr lang="vi-VN" dirty="0" smtClean="0"/>
              <a:t>caj na razvoj arhitekture mozga, što ut</a:t>
            </a:r>
            <a:r>
              <a:rPr lang="sr-Latn-RS" dirty="0" smtClean="0"/>
              <a:t>i</a:t>
            </a:r>
            <a:r>
              <a:rPr lang="vi-VN" dirty="0" smtClean="0"/>
              <a:t>če na kasniji razvoj i sposobnosti pojedinca,</a:t>
            </a:r>
          </a:p>
          <a:p>
            <a:r>
              <a:rPr lang="vi-VN" dirty="0" smtClean="0"/>
              <a:t>4)      Rane interakcije ne stvaraju tek kontekst za razvoj, već imaju direktan utjecaj na „umrežavanje“ mozga.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lavica\Desktop\razvog-mozga-sinaps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8786874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85000" lnSpcReduction="10000"/>
          </a:bodyPr>
          <a:lstStyle/>
          <a:p>
            <a:r>
              <a:rPr lang="vi-VN" dirty="0" smtClean="0"/>
              <a:t>Ljudski mozak se razvija rapidnije između rođenja i pete godine nego u bilo kojem kasnijem segmentu života. Sto milijardi neurona s kojima se ljudi rađaju povezuju se putem sinapsi, „umrežujući“ tako mozak i pripremajući ga za aktivnost. Iskustva pojedinca na taj način ut</a:t>
            </a:r>
            <a:r>
              <a:rPr lang="sr-Latn-RS" dirty="0" smtClean="0"/>
              <a:t>i</a:t>
            </a:r>
            <a:r>
              <a:rPr lang="vi-VN" dirty="0" smtClean="0"/>
              <a:t>ču na vrstu i broj sinaptičkih veza u stvaranju. </a:t>
            </a:r>
            <a:endParaRPr lang="sr-Latn-RS" dirty="0" smtClean="0"/>
          </a:p>
          <a:p>
            <a:r>
              <a:rPr lang="vi-VN" dirty="0" smtClean="0"/>
              <a:t>Povezivanje sinapsi započinje još pre rođenja što se nastavlja eksplozivnom brzinom do detetove treće godine. Mozak tako </a:t>
            </a:r>
            <a:r>
              <a:rPr lang="sr-Latn-RS" dirty="0" smtClean="0"/>
              <a:t>radi</a:t>
            </a:r>
            <a:r>
              <a:rPr lang="vi-VN" dirty="0" smtClean="0"/>
              <a:t> po principu „koristi ga ako ga želiš zadržati“ („use it or lose it“). </a:t>
            </a:r>
            <a:r>
              <a:rPr lang="vi-VN" b="1" dirty="0" smtClean="0"/>
              <a:t>Samo oni putevi i spojevi koji se aktiviraju redov</a:t>
            </a:r>
            <a:r>
              <a:rPr lang="sr-Latn-RS" b="1" dirty="0" smtClean="0"/>
              <a:t>n</a:t>
            </a:r>
            <a:r>
              <a:rPr lang="vi-VN" b="1" dirty="0" smtClean="0"/>
              <a:t>o, opstaju. Ostali sinaptički putevi koji se redov</a:t>
            </a:r>
            <a:r>
              <a:rPr lang="sr-Latn-RS" b="1" dirty="0" smtClean="0"/>
              <a:t>n</a:t>
            </a:r>
            <a:r>
              <a:rPr lang="vi-VN" b="1" dirty="0" smtClean="0"/>
              <a:t>o ne koriste „zarastaju“ da bi oni aktivni postali brži i snažniji. </a:t>
            </a:r>
            <a:endParaRPr lang="sr-Latn-RS" b="1" dirty="0" smtClean="0"/>
          </a:p>
          <a:p>
            <a:r>
              <a:rPr lang="vi-VN" dirty="0" smtClean="0"/>
              <a:t>Već predškolsko doba je doba u kojem mozak počinje maksimizirati svoju efikasnost određujući koje sinaptičke veze sačuvati, a koje elimini</a:t>
            </a:r>
            <a:r>
              <a:rPr lang="sr-Latn-RS" dirty="0" smtClean="0"/>
              <a:t>s</a:t>
            </a:r>
            <a:r>
              <a:rPr lang="vi-VN" dirty="0" smtClean="0"/>
              <a:t>ati. </a:t>
            </a:r>
            <a:endParaRPr lang="sr-Latn-RS" dirty="0" smtClean="0"/>
          </a:p>
          <a:p>
            <a:r>
              <a:rPr lang="sr-Latn-RS" dirty="0" smtClean="0"/>
              <a:t>P</a:t>
            </a:r>
            <a:r>
              <a:rPr lang="vi-VN" dirty="0" smtClean="0"/>
              <a:t>onavljanje iskustava je za mozak temeljan način učenja. Čestim ponavljanjem sinaptički spojevi postaju jači i efikasniji.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Mozak se razvija sekvencijalno, odo</a:t>
            </a:r>
            <a:r>
              <a:rPr lang="sr-Latn-RS" dirty="0" smtClean="0"/>
              <a:t>zdo</a:t>
            </a:r>
            <a:r>
              <a:rPr lang="vi-VN" dirty="0" smtClean="0"/>
              <a:t> (moždano deblo) </a:t>
            </a:r>
            <a:r>
              <a:rPr lang="sr-Latn-RS" dirty="0" smtClean="0"/>
              <a:t>na </a:t>
            </a:r>
            <a:r>
              <a:rPr lang="vi-VN" dirty="0" smtClean="0"/>
              <a:t>gore (korteks), ili od najjednostavnije mozgovne strukture do one najkompleksnije. </a:t>
            </a:r>
            <a:endParaRPr lang="sr-Latn-RS" dirty="0" smtClean="0"/>
          </a:p>
          <a:p>
            <a:r>
              <a:rPr lang="vi-VN" dirty="0" smtClean="0"/>
              <a:t>Do navršene treće godine života, 85% bazičnih struktura mozga je razvijeno. Da bi razvilo više mozgovne strukture, dete mora samostalno doživeti različita iskustva kao i osjećaj postignuća koji je posledica kompletiranja zadataka. </a:t>
            </a:r>
            <a:endParaRPr lang="sr-Latn-RS" dirty="0" smtClean="0"/>
          </a:p>
          <a:p>
            <a:r>
              <a:rPr lang="vi-VN" dirty="0" smtClean="0"/>
              <a:t>Da bi to podržali, odrasli trebaju omogućiti deci dovoljno vremena da </a:t>
            </a:r>
            <a:r>
              <a:rPr lang="sr-Latn-RS" dirty="0" smtClean="0"/>
              <a:t>ponavljanjem putem pokušaja i pogrešaka </a:t>
            </a:r>
            <a:r>
              <a:rPr lang="vi-VN" dirty="0" smtClean="0"/>
              <a:t>pokušavaju obaviti različite zadatke samostalno. Ipak, deci treba i neko u koga se mogu pouzdati da bi im pomogao i ohrabrio ih kada svet postane preplavljujući, odnosno kada se trebaju suočiti s novim situacijama. Tek kada im odrasli pruže i strukturu i odgovarajuću stimulaciju, deca se osjećaju sigurno te razvijaju kontinuirani osećaj uzbuđenja </a:t>
            </a:r>
            <a:r>
              <a:rPr lang="sr-Latn-RS" dirty="0" smtClean="0"/>
              <a:t>pri </a:t>
            </a:r>
            <a:r>
              <a:rPr lang="vi-VN" dirty="0" smtClean="0"/>
              <a:t> učenju novoga.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ZNAČAJ VASPITNE SREDINE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Konzistentnost</a:t>
            </a:r>
            <a:r>
              <a:rPr lang="en-US" dirty="0" smtClean="0"/>
              <a:t> </a:t>
            </a:r>
            <a:r>
              <a:rPr lang="en-US" dirty="0" err="1" smtClean="0"/>
              <a:t>pomaže</a:t>
            </a:r>
            <a:r>
              <a:rPr lang="en-US" dirty="0" smtClean="0"/>
              <a:t> </a:t>
            </a:r>
            <a:r>
              <a:rPr lang="en-US" dirty="0" err="1" smtClean="0"/>
              <a:t>mozgu</a:t>
            </a:r>
            <a:r>
              <a:rPr lang="en-US" dirty="0" smtClean="0"/>
              <a:t> </a:t>
            </a:r>
            <a:r>
              <a:rPr lang="en-US" dirty="0" err="1" smtClean="0"/>
              <a:t>predškolca</a:t>
            </a:r>
            <a:r>
              <a:rPr lang="en-US" dirty="0" smtClean="0"/>
              <a:t> </a:t>
            </a:r>
            <a:r>
              <a:rPr lang="sr-Latn-RS" dirty="0" smtClean="0"/>
              <a:t>da stvara </a:t>
            </a:r>
            <a:r>
              <a:rPr lang="en-US" dirty="0" smtClean="0"/>
              <a:t> </a:t>
            </a:r>
            <a:r>
              <a:rPr lang="en-US" dirty="0" err="1" smtClean="0"/>
              <a:t>organizaciju</a:t>
            </a:r>
            <a:r>
              <a:rPr lang="en-US" dirty="0" smtClean="0"/>
              <a:t>. </a:t>
            </a:r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rutine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odrasli</a:t>
            </a:r>
            <a:r>
              <a:rPr lang="en-US" dirty="0" smtClean="0"/>
              <a:t> </a:t>
            </a:r>
            <a:r>
              <a:rPr lang="en-US" dirty="0" err="1" smtClean="0"/>
              <a:t>nameću</a:t>
            </a:r>
            <a:r>
              <a:rPr lang="en-US" dirty="0" smtClean="0"/>
              <a:t> </a:t>
            </a:r>
            <a:r>
              <a:rPr lang="en-US" dirty="0" err="1" smtClean="0"/>
              <a:t>deci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esencijalne</a:t>
            </a:r>
            <a:r>
              <a:rPr lang="en-US" dirty="0" smtClean="0"/>
              <a:t> </a:t>
            </a:r>
            <a:r>
              <a:rPr lang="en-US" dirty="0" err="1" smtClean="0"/>
              <a:t>važnosti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Mozgovi</a:t>
            </a:r>
            <a:r>
              <a:rPr lang="en-US" dirty="0" smtClean="0"/>
              <a:t> </a:t>
            </a:r>
            <a:r>
              <a:rPr lang="en-US" dirty="0" err="1" smtClean="0"/>
              <a:t>predškolaca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plastični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ranjivi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podražaje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okoline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kontinuirano</a:t>
            </a:r>
            <a:r>
              <a:rPr lang="en-US" dirty="0" smtClean="0"/>
              <a:t> </a:t>
            </a:r>
            <a:r>
              <a:rPr lang="en-US" dirty="0" err="1" smtClean="0"/>
              <a:t>adaptirati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ono</a:t>
            </a:r>
            <a:r>
              <a:rPr lang="en-US" dirty="0" smtClean="0"/>
              <a:t> </a:t>
            </a:r>
            <a:r>
              <a:rPr lang="en-US" dirty="0" err="1" smtClean="0"/>
              <a:t>čemu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izloženi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sr-Latn-RS" dirty="0" smtClean="0"/>
              <a:t>h</a:t>
            </a:r>
            <a:r>
              <a:rPr lang="en-US" dirty="0" err="1" smtClean="0"/>
              <a:t>aotična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stresna</a:t>
            </a:r>
            <a:r>
              <a:rPr lang="en-US" dirty="0" smtClean="0"/>
              <a:t> </a:t>
            </a:r>
            <a:r>
              <a:rPr lang="en-US" dirty="0" err="1" smtClean="0"/>
              <a:t>okolina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negativan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RS" dirty="0" smtClean="0"/>
              <a:t>i</a:t>
            </a:r>
            <a:r>
              <a:rPr lang="en-US" dirty="0" err="1" smtClean="0"/>
              <a:t>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korteksa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vrijedi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obrnuto</a:t>
            </a:r>
            <a:r>
              <a:rPr lang="en-US" dirty="0" smtClean="0"/>
              <a:t> – </a:t>
            </a:r>
            <a:r>
              <a:rPr lang="en-US" dirty="0" err="1" smtClean="0"/>
              <a:t>organiz</a:t>
            </a:r>
            <a:r>
              <a:rPr lang="sr-Latn-RS" dirty="0" smtClean="0"/>
              <a:t>ovana, struktuirana, </a:t>
            </a:r>
            <a:r>
              <a:rPr lang="en-US" dirty="0" smtClean="0"/>
              <a:t> </a:t>
            </a:r>
            <a:r>
              <a:rPr lang="en-US" dirty="0" err="1" smtClean="0"/>
              <a:t>motivirajuća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podržavajuća</a:t>
            </a:r>
            <a:r>
              <a:rPr lang="en-US" dirty="0" smtClean="0"/>
              <a:t> </a:t>
            </a:r>
            <a:r>
              <a:rPr lang="en-US" dirty="0" err="1" smtClean="0"/>
              <a:t>okolina</a:t>
            </a:r>
            <a:r>
              <a:rPr lang="en-US" dirty="0" smtClean="0"/>
              <a:t> </a:t>
            </a:r>
            <a:r>
              <a:rPr lang="en-US" dirty="0" err="1" smtClean="0"/>
              <a:t>imat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pozitivan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RS" dirty="0" smtClean="0"/>
              <a:t>i</a:t>
            </a:r>
            <a:r>
              <a:rPr lang="en-US" dirty="0" err="1" smtClean="0"/>
              <a:t>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kore</a:t>
            </a:r>
            <a:r>
              <a:rPr lang="en-US" dirty="0" smtClean="0"/>
              <a:t>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mozga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300" dirty="0" err="1" smtClean="0"/>
              <a:t>Prema</a:t>
            </a:r>
            <a:r>
              <a:rPr lang="en-US" sz="1300" dirty="0" smtClean="0"/>
              <a:t>:</a:t>
            </a:r>
            <a:br>
              <a:rPr lang="en-US" sz="1300" dirty="0" smtClean="0"/>
            </a:br>
            <a:r>
              <a:rPr lang="en-US" sz="1300" dirty="0" smtClean="0"/>
              <a:t>Edie, </a:t>
            </a:r>
            <a:r>
              <a:rPr lang="en-US" sz="1300" dirty="0" err="1" smtClean="0"/>
              <a:t>D.,Schmid</a:t>
            </a:r>
            <a:r>
              <a:rPr lang="en-US" sz="1300" dirty="0" smtClean="0"/>
              <a:t>, D. (2007). Brain Development and Early Learning. </a:t>
            </a:r>
            <a:r>
              <a:rPr lang="en-US" sz="1300" i="1" dirty="0" smtClean="0"/>
              <a:t>Wisconsin Council on Children and Families Brain Development: The Early Years</a:t>
            </a:r>
            <a:r>
              <a:rPr lang="en-US" sz="13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C:\Users\Slavica\Desktop\razvoj-mozga-javno-financ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08768"/>
            <a:ext cx="8215370" cy="5120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PAŽLJIVO SA FORMALIZOVANIM UČENJEM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Programi ranog učenja koji su prikladni stupnju detetova razvoja pružaju mogućnost učenja putem igre i neposrednog kontakt</a:t>
            </a:r>
            <a:r>
              <a:rPr lang="sr-Latn-RS" dirty="0" smtClean="0"/>
              <a:t>a sa</a:t>
            </a:r>
            <a:r>
              <a:rPr lang="vi-VN" dirty="0" smtClean="0"/>
              <a:t> okolin</a:t>
            </a:r>
            <a:r>
              <a:rPr lang="sr-Latn-RS" dirty="0" smtClean="0"/>
              <a:t>om</a:t>
            </a:r>
            <a:r>
              <a:rPr lang="vi-VN" dirty="0" smtClean="0"/>
              <a:t>. </a:t>
            </a:r>
            <a:endParaRPr lang="sr-Latn-RS" dirty="0" smtClean="0"/>
          </a:p>
          <a:p>
            <a:r>
              <a:rPr lang="vi-VN" dirty="0" smtClean="0"/>
              <a:t>Ovakvim tipom učenja deca testiraju nova znanja u opuštenoj okolini pa ih prirodno povezuju sa </a:t>
            </a:r>
            <a:r>
              <a:rPr lang="sr-Latn-RS" dirty="0" smtClean="0"/>
              <a:t>prethodnim</a:t>
            </a:r>
            <a:r>
              <a:rPr lang="vi-VN" dirty="0" smtClean="0"/>
              <a:t> znanjima</a:t>
            </a:r>
            <a:r>
              <a:rPr lang="sr-Latn-RS" dirty="0" smtClean="0"/>
              <a:t>.</a:t>
            </a:r>
          </a:p>
          <a:p>
            <a:r>
              <a:rPr lang="vi-VN" dirty="0" smtClean="0"/>
              <a:t> Važno je ne izlagati decu formalnim načinima učenja prerano, jer se u tom slučaju progres učenja usporava a mozak ne razvija na prirodan način. Preuranjeno formaliz</a:t>
            </a:r>
            <a:r>
              <a:rPr lang="sr-Latn-RS" dirty="0" smtClean="0"/>
              <a:t>ovano</a:t>
            </a:r>
            <a:r>
              <a:rPr lang="vi-VN" dirty="0" smtClean="0"/>
              <a:t> učenje  demotivi</a:t>
            </a:r>
            <a:r>
              <a:rPr lang="sr-Latn-RS" dirty="0" smtClean="0"/>
              <a:t>še</a:t>
            </a:r>
            <a:r>
              <a:rPr lang="vi-VN" dirty="0" smtClean="0"/>
              <a:t> decu čime se stvara dodatna barijera kasnijem školskom uspehu.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1965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RANO UČENJE I AFEKTIVNO VEZIVANJE</vt:lpstr>
      <vt:lpstr>ZAŠTO JE VAŽNO RANO UČENJE?</vt:lpstr>
      <vt:lpstr>Slide 3</vt:lpstr>
      <vt:lpstr>Slide 4</vt:lpstr>
      <vt:lpstr>Slide 5</vt:lpstr>
      <vt:lpstr>Slide 6</vt:lpstr>
      <vt:lpstr>ZNAČAJ VASPITNE SREDINE</vt:lpstr>
      <vt:lpstr>Prema: Edie, D.,Schmid, D. (2007). Brain Development and Early Learning. Wisconsin Council on Children and Families Brain Development: The Early Years. </vt:lpstr>
      <vt:lpstr>PAŽLJIVO SA FORMALIZOVANIM UČENJEM</vt:lpstr>
      <vt:lpstr>Slide 10</vt:lpstr>
      <vt:lpstr>Slide 11</vt:lpstr>
      <vt:lpstr>* Izlaganje organizma strukturalnim dražima dejstvu bogate i siromašne sredine* </vt:lpstr>
      <vt:lpstr>Slide 13</vt:lpstr>
      <vt:lpstr>Slide 14</vt:lpstr>
      <vt:lpstr>*Teorija učenja* </vt:lpstr>
      <vt:lpstr>*Vezivanje kod zivotinja u eksperimentalnim uslovima*</vt:lpstr>
      <vt:lpstr>     </vt:lpstr>
      <vt:lpstr>                  </vt:lpstr>
      <vt:lpstr> </vt:lpstr>
      <vt:lpstr> </vt:lpstr>
      <vt:lpstr>Slide 21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RANO UČENJE I AFEKTIVNO VEZIVANJE</dc:title>
  <dc:creator>Slavica</dc:creator>
  <cp:lastModifiedBy>Slavica</cp:lastModifiedBy>
  <cp:revision>9</cp:revision>
  <dcterms:created xsi:type="dcterms:W3CDTF">2014-10-07T21:35:15Z</dcterms:created>
  <dcterms:modified xsi:type="dcterms:W3CDTF">2014-11-28T19:24:09Z</dcterms:modified>
</cp:coreProperties>
</file>