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0" d="100"/>
          <a:sy n="70" d="100"/>
        </p:scale>
        <p:origin x="-54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9020-5C25-40BC-8D19-FDC6AF34585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B416E-FF22-4346-AF04-AB81C2CA99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3898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9020-5C25-40BC-8D19-FDC6AF34585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B416E-FF22-4346-AF04-AB81C2CA99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749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9020-5C25-40BC-8D19-FDC6AF34585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B416E-FF22-4346-AF04-AB81C2CA99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109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9020-5C25-40BC-8D19-FDC6AF34585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B416E-FF22-4346-AF04-AB81C2CA99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962340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9020-5C25-40BC-8D19-FDC6AF34585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B416E-FF22-4346-AF04-AB81C2CA99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07810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9020-5C25-40BC-8D19-FDC6AF34585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B416E-FF22-4346-AF04-AB81C2CA99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5118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9020-5C25-40BC-8D19-FDC6AF34585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B416E-FF22-4346-AF04-AB81C2CA99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9681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9020-5C25-40BC-8D19-FDC6AF34585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B416E-FF22-4346-AF04-AB81C2CA99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89114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9020-5C25-40BC-8D19-FDC6AF34585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B416E-FF22-4346-AF04-AB81C2CA99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0292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9020-5C25-40BC-8D19-FDC6AF34585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B416E-FF22-4346-AF04-AB81C2CA99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900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9020-5C25-40BC-8D19-FDC6AF34585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B416E-FF22-4346-AF04-AB81C2CA99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013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9020-5C25-40BC-8D19-FDC6AF34585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B416E-FF22-4346-AF04-AB81C2CA99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4851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9020-5C25-40BC-8D19-FDC6AF34585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B416E-FF22-4346-AF04-AB81C2CA99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4951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9020-5C25-40BC-8D19-FDC6AF34585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B416E-FF22-4346-AF04-AB81C2CA99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262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9020-5C25-40BC-8D19-FDC6AF34585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B416E-FF22-4346-AF04-AB81C2CA99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9174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9020-5C25-40BC-8D19-FDC6AF34585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B416E-FF22-4346-AF04-AB81C2CA99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7137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9020-5C25-40BC-8D19-FDC6AF34585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B416E-FF22-4346-AF04-AB81C2CA99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980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AC0E9020-5C25-40BC-8D19-FDC6AF34585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0D4B416E-FF22-4346-AF04-AB81C2CA99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40553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0700" y="1657328"/>
            <a:ext cx="10782300" cy="1644672"/>
          </a:xfrm>
        </p:spPr>
        <p:txBody>
          <a:bodyPr/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Мотивација за учење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0700" y="3848100"/>
            <a:ext cx="11315700" cy="1778000"/>
          </a:xfrm>
        </p:spPr>
        <p:txBody>
          <a:bodyPr>
            <a:normAutofit/>
          </a:bodyPr>
          <a:lstStyle/>
          <a:p>
            <a:pPr algn="l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Милица Миљковић 1В-034/18	Јована Богојевић 1В-014/18</a:t>
            </a:r>
          </a:p>
          <a:p>
            <a:pPr algn="l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Стана Букумирић 1В-021/18	Ивана Костић 1В-013/18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7765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Похвала или покуда: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Похвала и покуда су мотиви за даље учење. Неки аутори подстицаје за учење деле на позитивне и негативне.</a:t>
            </a:r>
          </a:p>
          <a:p>
            <a:pPr marL="0" indent="0"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Позитивни су они који делују у смислу да се учењем нешто постигне, а негативни су они који делују тако да се у даљем учњу нешто избегне. Према томе похвала спада у позитивне подстицаје, а покуда у негативне.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9701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Сарадња и такмичење: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/>
              <a:t>	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Сарадња и такмичење могу бити јаки подстицаји у школи као и у обичном животу. </a:t>
            </a:r>
          </a:p>
          <a:p>
            <a:pPr marL="0" indent="0"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Такмичање </a:t>
            </a:r>
            <a:r>
              <a:rPr lang="sr-Cyrl-RS">
                <a:latin typeface="Times New Roman" panose="02020603050405020304" pitchFamily="18" charset="0"/>
                <a:cs typeface="Times New Roman" panose="02020603050405020304" pitchFamily="18" charset="0"/>
              </a:rPr>
              <a:t>може бити индивидуално и  групно.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89124" y="3571874"/>
            <a:ext cx="3542085" cy="18510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7400" y="3627618"/>
            <a:ext cx="3173800" cy="1795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81628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Успех и неуспех: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Познавање резултата делује као подстицај зато што ученик на основу тога сазнаје дали је постигао успех или неуспех. Успех је мотив који подстиче ученика на даљи рад.</a:t>
            </a:r>
          </a:p>
          <a:p>
            <a:pPr marL="0" indent="0"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Неуспех у учењу је обично сметња у напредовању, а може бити и узрок поремећаја понашања.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77012" y="3714750"/>
            <a:ext cx="2543175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84249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596900"/>
            <a:ext cx="10706100" cy="5580063"/>
          </a:xfrm>
        </p:spPr>
        <p:txBody>
          <a:bodyPr/>
          <a:lstStyle/>
          <a:p>
            <a:pPr algn="ctr"/>
            <a:endParaRPr lang="sr-Cyrl-RS" dirty="0"/>
          </a:p>
          <a:p>
            <a:pPr algn="ctr"/>
            <a:endParaRPr lang="sr-Cyrl-RS" dirty="0"/>
          </a:p>
          <a:p>
            <a:pPr algn="ctr"/>
            <a:endParaRPr lang="sr-Cyrl-RS" dirty="0"/>
          </a:p>
          <a:p>
            <a:pPr algn="ctr"/>
            <a:endParaRPr lang="sr-Cyrl-RS" dirty="0"/>
          </a:p>
          <a:p>
            <a:pPr marL="0" indent="0" algn="ctr">
              <a:buNone/>
            </a:pPr>
            <a:r>
              <a:rPr lang="sr-Cyrl-R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Хвала на пажњи !!!</a:t>
            </a: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5090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Увод: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62100"/>
            <a:ext cx="10820400" cy="46148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r-Cyrl-RS" dirty="0"/>
              <a:t> Мотивација за учење спада у основне психолошке факторе успешног учења.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dirty="0"/>
              <a:t>Мотивација за учење разликује две врсте мотивације:</a:t>
            </a:r>
          </a:p>
          <a:p>
            <a:pPr marL="0" indent="0">
              <a:buNone/>
            </a:pPr>
            <a:r>
              <a:rPr lang="sr-Cyrl-RS" dirty="0"/>
              <a:t>			- унутрашња мотивација</a:t>
            </a:r>
          </a:p>
          <a:p>
            <a:pPr marL="0" indent="0">
              <a:buNone/>
            </a:pPr>
            <a:r>
              <a:rPr lang="sr-Cyrl-RS" dirty="0"/>
              <a:t>			- спољашња мотивација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18400" y="3522662"/>
            <a:ext cx="3028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08107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95300"/>
            <a:ext cx="10591800" cy="5681663"/>
          </a:xfrm>
        </p:spPr>
        <p:txBody>
          <a:bodyPr/>
          <a:lstStyle/>
          <a:p>
            <a:pPr>
              <a:buFontTx/>
              <a:buChar char="-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Унутрашња мотивација подразумева да ученик учи без неког спољашњег разлога, он има потребу да учи, проналази задовољство у учењу и у постизању циљева које је сам себи поставио.</a:t>
            </a:r>
          </a:p>
          <a:p>
            <a:pPr>
              <a:buFontTx/>
              <a:buChar char="-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Спољашња мотивација постоји када активност служи долажењу до неког спољашњег циља.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74937" y="3336131"/>
            <a:ext cx="4678363" cy="206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92077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Циљ или намера да се нешто научи: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Да би неко градиво ученик успешно научио није довољно да га само понавља, већ треба себи да постави као циљ да научи то градиво, односно да има намеру да га научи.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32025" y="3465512"/>
            <a:ext cx="2800350" cy="1628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42125" y="3375024"/>
            <a:ext cx="2524125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69206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Интересовање: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Успех у учењу једног ученика у великој мери зависиће од тога да ли код њега постоји интересовање за предмет који учи.</a:t>
            </a:r>
          </a:p>
          <a:p>
            <a:pPr marL="0" indent="0">
              <a:buNone/>
            </a:pPr>
            <a:r>
              <a:rPr lang="sr-Cyrl-RS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Интересовање за неки предмет представља 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22500" y="3355975"/>
            <a:ext cx="2286000" cy="2000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2012" y="3432175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3183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Пријатност, непријатност и став према градиву: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У блиској вези са интересовањем стоји и пријатност и непријатност градива. Градиво које је уценику интересантно уједно му је и пријатно.</a:t>
            </a:r>
          </a:p>
          <a:p>
            <a:pPr marL="0" indent="0"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Став појединца према градиву је такође фактор учења. Лакше се учи градиво према којем ученик има позитиван став.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5135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 аспирације: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Степен аспирације или амбиција представља успех који појединац предпоставља да ће постићи.</a:t>
            </a:r>
          </a:p>
          <a:p>
            <a:pPr marL="0" indent="0"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Мерење степена аспирације врши се на тај начин што се субјекту даје да решава више једноставних задатака различите тежине.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7042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Рок: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Један од важнијих фактора успешног учења је рок за који се нешто учи. Овај фактое утиче на трајање онога што се учи, али исто тако има дејства и на сам успех у учењу.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79637" y="3276600"/>
            <a:ext cx="2219325" cy="2057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77698" y="3276600"/>
            <a:ext cx="3288393" cy="184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88036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Познавање резултата: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Познавање постигнутих резултата у учењу може се посматрати на два начина: као средство за исправљање грешака у том учењу и као подстицајно средство за даље напредовање.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95475" y="3335337"/>
            <a:ext cx="2533650" cy="1809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0" y="3335337"/>
            <a:ext cx="2590800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55388653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41</TotalTime>
  <Words>113</Words>
  <Application>Microsoft Office PowerPoint</Application>
  <PresentationFormat>Custom</PresentationFormat>
  <Paragraphs>39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Depth</vt:lpstr>
      <vt:lpstr>Мотивација за учење</vt:lpstr>
      <vt:lpstr>Увод:</vt:lpstr>
      <vt:lpstr>Slide 3</vt:lpstr>
      <vt:lpstr>Циљ или намера да се нешто научи:</vt:lpstr>
      <vt:lpstr>Интересовање:</vt:lpstr>
      <vt:lpstr>Пријатност, непријатност и став према градиву:</vt:lpstr>
      <vt:lpstr>Степен аспирације:</vt:lpstr>
      <vt:lpstr>Рок:</vt:lpstr>
      <vt:lpstr>Познавање резултата:</vt:lpstr>
      <vt:lpstr>Похвала или покуда:</vt:lpstr>
      <vt:lpstr>Сарадња и такмичење:</vt:lpstr>
      <vt:lpstr>Успех и неуспех: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Мотивација за учење</dc:title>
  <dc:creator>miljkovicka.99.milica@gmail.com</dc:creator>
  <cp:lastModifiedBy>Slavica</cp:lastModifiedBy>
  <cp:revision>62</cp:revision>
  <dcterms:created xsi:type="dcterms:W3CDTF">2019-04-05T12:55:23Z</dcterms:created>
  <dcterms:modified xsi:type="dcterms:W3CDTF">2019-05-23T01:19:52Z</dcterms:modified>
</cp:coreProperties>
</file>