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F014E8-3642-4FE9-B782-44993E0D1A6A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87472C-FE73-442B-A40E-8A58DD03B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7086600" cy="1752600"/>
          </a:xfrm>
        </p:spPr>
        <p:txBody>
          <a:bodyPr/>
          <a:lstStyle/>
          <a:p>
            <a:pPr algn="ctr"/>
            <a:r>
              <a:rPr lang="sr-Cyrl-RS" dirty="0" smtClean="0"/>
              <a:t>Памћење и заборављање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733800"/>
            <a:ext cx="4121834" cy="2057400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Јана Несторовић</a:t>
            </a:r>
          </a:p>
          <a:p>
            <a:r>
              <a:rPr lang="sr-Cyrl-RS" sz="2800" dirty="0" smtClean="0"/>
              <a:t>Кристина Симић</a:t>
            </a:r>
          </a:p>
          <a:p>
            <a:r>
              <a:rPr lang="sr-Cyrl-RS" sz="2800" dirty="0" smtClean="0"/>
              <a:t>Лидија Величковић</a:t>
            </a:r>
            <a:endParaRPr lang="en-US" sz="2800" dirty="0" smtClean="0"/>
          </a:p>
          <a:p>
            <a:r>
              <a:rPr lang="sr-Cyrl-RS" sz="2800" dirty="0" smtClean="0"/>
              <a:t>Јована Петровић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016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/>
              <a:t>У неким испитивањима вршеним у америчким школама испитивано је заборављање појединих предмета у средњој школи и на факултету после годину дана и после две године. И ова испитивања су показала да се у свим предметима градиво више заборавља у току прве него у току друге године после учења, односно да је заборављање у почетку брже, а после све спорије и спорије.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1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Узроци заборављања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/>
              <a:t>По </a:t>
            </a:r>
            <a:r>
              <a:rPr lang="sr-Cyrl-RS" sz="2400" i="1" dirty="0" smtClean="0"/>
              <a:t>теорији неупотребе </a:t>
            </a:r>
            <a:r>
              <a:rPr lang="sr-Cyrl-RS" sz="2400" dirty="0" smtClean="0"/>
              <a:t>трагови у мозгу створени памћењем услед неупотребе се током времена постепено губе и ишчезавају. Овој теорији стављен је велики број примедби (од којих су најчешће: да само време не може бити узрк нечега, да се неки догађаји не понављају,а ипак се не заборављају), на основу којих је она одбачена.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6026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/>
              <a:t>Надовезивањем са критиком да само време не може бити узрок нечега, јавила се нова теорија заборављања-</a:t>
            </a:r>
            <a:r>
              <a:rPr lang="sr-Cyrl-RS" sz="2400" i="1" dirty="0" smtClean="0"/>
              <a:t>физиолошка теорија неупотребе. </a:t>
            </a:r>
            <a:r>
              <a:rPr lang="sr-Cyrl-RS" sz="2400" dirty="0" smtClean="0"/>
              <a:t>Према овој теорији физиолошки процеси размене материје доводе до хемијских процеса у нервним ћелијама коре великог мозга и тако спонтано доводе до брисања трагова.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257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Ретроактивна инхибиција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01000" cy="42672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sr-Cyrl-RS" sz="2400" dirty="0" smtClean="0"/>
              <a:t>Заборављање није само веће за време будног стања него за време сна, него је и веће за време будне активности него за време будног мировања или одмора. Ово такође потврђује да је заборављање процес у коме нове активности утичу да се заборави старо. Негативно дејство једне активности или једног учења на предходну активност или учење назива се ретроактивна инхибиција, што упреводу значи: </a:t>
            </a:r>
            <a:r>
              <a:rPr lang="sr-Cyrl-RS" sz="2400" i="1" dirty="0" smtClean="0"/>
              <a:t>кочење уназад.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5779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Фактори који утичу на величину ретроактивне инхибиције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2971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r-Cyrl-RS" sz="2400" dirty="0" smtClean="0"/>
              <a:t>Временски размак између учења два градива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2400" dirty="0" smtClean="0"/>
              <a:t>Сличност два градива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2400" dirty="0" smtClean="0"/>
              <a:t>Степен нучености градива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2400" dirty="0" smtClean="0"/>
              <a:t>Разумевање смисла градива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310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229600" cy="50292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r-Cyrl-RS" sz="2400" dirty="0" smtClean="0"/>
              <a:t>Временски размак између учења два градива:</a:t>
            </a:r>
            <a:r>
              <a:rPr lang="en-US" sz="2400" dirty="0" smtClean="0"/>
              <a:t> </a:t>
            </a:r>
            <a:r>
              <a:rPr lang="sr-Cyrl-RS" sz="2400" b="1" dirty="0" smtClean="0"/>
              <a:t>У</a:t>
            </a:r>
            <a:r>
              <a:rPr lang="sr-Cyrl-RS" sz="2400" dirty="0" smtClean="0"/>
              <a:t>колико је времески размак између учења два градива краћи, утолико је ретроактивна инхибиција већа. Зато се после завршетка учења једног поглавља препоручује краћи прекид учења.</a:t>
            </a: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endParaRPr lang="sr-Cyrl-R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r-Cyrl-RS" sz="2400" dirty="0" smtClean="0"/>
              <a:t>Сличност два градива:</a:t>
            </a:r>
            <a:r>
              <a:rPr lang="en-US" sz="2400" dirty="0" smtClean="0"/>
              <a:t> </a:t>
            </a:r>
            <a:r>
              <a:rPr lang="sr-Cyrl-RS" sz="2400" dirty="0" smtClean="0"/>
              <a:t>Ретроактивна инхибиција је већа уколико је већа сличност између два градива које се уче једна за другом</a:t>
            </a:r>
          </a:p>
          <a:p>
            <a:pPr marL="514350" indent="-514350">
              <a:buFont typeface="+mj-lt"/>
              <a:buAutoNum type="arabicPeriod"/>
            </a:pPr>
            <a:endParaRPr lang="sr-Cyrl-R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68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sr-Cyrl-RS" sz="2400" dirty="0" smtClean="0"/>
              <a:t>Степен научености градива: </a:t>
            </a:r>
            <a:r>
              <a:rPr lang="sr-Cyrl-RS" sz="2400" b="1" dirty="0" smtClean="0"/>
              <a:t>О</a:t>
            </a:r>
            <a:r>
              <a:rPr lang="sr-Cyrl-RS" sz="2400" dirty="0" smtClean="0"/>
              <a:t>пште правило у вези с овим фактором јесте да уколико је неко градиво боље утврђено, боље савладано, на њега ће мање негативно утицати учење новог градива. </a:t>
            </a:r>
          </a:p>
          <a:p>
            <a:pPr marL="514350" indent="-514350">
              <a:buFont typeface="+mj-lt"/>
              <a:buAutoNum type="arabicPeriod" startAt="3"/>
            </a:pPr>
            <a:endParaRPr lang="sr-Cyrl-RS" sz="24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sr-Cyrl-RS" sz="2400" dirty="0" smtClean="0"/>
              <a:t>Разумевање смисла градива: Што је неко градиво научено са више правилног разумевања, смисла, ретроактивна инхибиција ће бити мања.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47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Памћење и заборављање различитих врста градива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400" i="1" dirty="0" smtClean="0"/>
              <a:t>Смисао градива </a:t>
            </a:r>
            <a:r>
              <a:rPr lang="sr-Cyrl-RS" sz="2400" dirty="0" smtClean="0"/>
              <a:t>је први фактор који утиче на дужину трајања материјала. Смисаоно градиво дуже се памти од бесмисленог, које се учи механички и које се знатно брже заборавља.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i="1" dirty="0" smtClean="0"/>
              <a:t>Стечено знање </a:t>
            </a:r>
            <a:r>
              <a:rPr lang="sr-Cyrl-RS" sz="2400" dirty="0" smtClean="0"/>
              <a:t>из појединих школских предмета доста се брзо заборавља. Нарочито се заборављају они предмети које ученици не понављају за време распуста.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5351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3047999"/>
          </a:xfrm>
        </p:spPr>
        <p:txBody>
          <a:bodyPr>
            <a:normAutofit/>
          </a:bodyPr>
          <a:lstStyle/>
          <a:p>
            <a:pPr algn="just"/>
            <a:r>
              <a:rPr lang="sr-Cyrl-RS" sz="2400" i="1" dirty="0" smtClean="0"/>
              <a:t>Дужина и обимност градива </a:t>
            </a:r>
            <a:r>
              <a:rPr lang="sr-Cyrl-RS" sz="2400" dirty="0" smtClean="0"/>
              <a:t>такође су фактори који утичу на дужину памћења.Под условом да се оба градива добро науче дуже и обимније градиво памтиће се дуже неко краће градиво. 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Пријатно градиво се спорије заборавља од непријатног и досадног градива.</a:t>
            </a:r>
            <a:endParaRPr lang="en-US" sz="2400" dirty="0"/>
          </a:p>
        </p:txBody>
      </p:sp>
      <p:pic>
        <p:nvPicPr>
          <p:cNvPr id="1026" name="Picture 2" descr="C:\Users\Jovana Petrovic\Desktop\poboljsanje-memorije-890x3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4724400" cy="209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29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Методе учења и трајање наученог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3733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r-Cyrl-RS" sz="2400" dirty="0" smtClean="0"/>
              <a:t>Метода расподељеног учења не само што је метода економичнијег учења,већ она доприноси и да се спорије заборавља оно што се учи.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2400" dirty="0" smtClean="0"/>
              <a:t>Активно учење и преслишавање такође доприносе томе да се оно што се на тај начин учи и памти дуже време.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2400" dirty="0" smtClean="0"/>
              <a:t>Учење методом целине код учења смисаоног материјала чини да се боље схвати смисао градива.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21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Појам памћења и заборављања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163763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/>
              <a:t>Ако се придржавамо дефиниције да је учење мењање индивидуе, може се рећи да је памћење трајање тих извршених промена, а да је заборављање губљење извршених промена.</a:t>
            </a:r>
            <a:endParaRPr lang="en-US" sz="2400" dirty="0"/>
          </a:p>
        </p:txBody>
      </p:sp>
      <p:pic>
        <p:nvPicPr>
          <p:cNvPr id="2050" name="Picture 2" descr="C:\Users\Jovana Petrovic\Desktop\7b11c3fdfa3732ae76b066de339bbc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963" y="4038600"/>
            <a:ext cx="3444874" cy="229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47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1"/>
            <a:ext cx="8229600" cy="4038600"/>
          </a:xfrm>
        </p:spPr>
        <p:txBody>
          <a:bodyPr/>
          <a:lstStyle/>
          <a:p>
            <a:pPr algn="just"/>
            <a:r>
              <a:rPr lang="sr-Cyrl-RS" sz="2800" dirty="0" smtClean="0"/>
              <a:t>Претерано учење такође је јадан од фактора спорог заборављања.</a:t>
            </a:r>
            <a:r>
              <a:rPr lang="en-US" sz="2800" dirty="0" smtClean="0"/>
              <a:t> </a:t>
            </a:r>
            <a:r>
              <a:rPr lang="sr-Cyrl-RS" sz="2800" dirty="0" smtClean="0"/>
              <a:t>Доказ за то су моторне радње и радње које се често пута понављају.</a:t>
            </a:r>
            <a:r>
              <a:rPr lang="en-US" sz="2800" dirty="0" smtClean="0"/>
              <a:t> </a:t>
            </a:r>
          </a:p>
          <a:p>
            <a:pPr algn="just"/>
            <a:endParaRPr lang="sr-Cyrl-RS" sz="2800" dirty="0" smtClean="0"/>
          </a:p>
          <a:p>
            <a:pPr algn="just"/>
            <a:r>
              <a:rPr lang="sr-Cyrl-RS" sz="2800" dirty="0" smtClean="0"/>
              <a:t>Један од фактора дужине фактора је и брзина учења.Ако се не ради о површном и брзом учењу,онај ко брзо учи чини то зато што брже схвата градиво.</a:t>
            </a:r>
          </a:p>
          <a:p>
            <a:endParaRPr lang="sr-Cyrl-R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  <p:pic>
        <p:nvPicPr>
          <p:cNvPr id="3074" name="Picture 2" descr="C:\Users\Jovana Petrovic\Desktop\pamcenj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1" y="4419600"/>
            <a:ext cx="3429000" cy="168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67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7772400" cy="5410200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/>
              <a:t>Свест и намера да се нешто учи за дужи рок.</a:t>
            </a:r>
          </a:p>
          <a:p>
            <a:pPr algn="just"/>
            <a:endParaRPr lang="sr-Cyrl-RS" sz="2400" dirty="0" smtClean="0"/>
          </a:p>
          <a:p>
            <a:pPr marL="342900" indent="-342900" algn="just"/>
            <a:r>
              <a:rPr lang="sr-Cyrl-RS" sz="2400" dirty="0" smtClean="0"/>
              <a:t>Позитивно на трајање наученог делује и свест о важности задатка и одговорност ученика.Вера и поуздање у сопствено памћење је један од веома важних чинилаца успешног учења.Несамопоуздање ученика да ће моћи нешто да запамте чини да они то заиста и забораве,него што би то био случај да су веровали у сопствено памћење.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614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ХВАЛА НА ПАЖЊИ</a:t>
            </a:r>
            <a:r>
              <a:rPr lang="sr-Cyrl-RS" dirty="0" smtClean="0"/>
              <a:t>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3048000"/>
            <a:ext cx="5008156" cy="2554496"/>
          </a:xfrm>
        </p:spPr>
      </p:pic>
    </p:spTree>
    <p:extLst>
      <p:ext uri="{BB962C8B-B14F-4D97-AF65-F5344CB8AC3E}">
        <p14:creationId xmlns:p14="http://schemas.microsoft.com/office/powerpoint/2010/main" xmlns="" val="38051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Функције памћења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 algn="just"/>
            <a:r>
              <a:rPr lang="sr-Cyrl-RS" dirty="0" smtClean="0"/>
              <a:t>Памћење обухвата три функције:</a:t>
            </a:r>
          </a:p>
          <a:p>
            <a:pPr marL="1828800" lvl="3" indent="-457200" algn="just">
              <a:buFont typeface="+mj-lt"/>
              <a:buAutoNum type="arabicPeriod"/>
            </a:pPr>
            <a:r>
              <a:rPr lang="sr-Cyrl-RS" dirty="0" smtClean="0"/>
              <a:t>Ретенција или задржавање</a:t>
            </a:r>
          </a:p>
          <a:p>
            <a:pPr marL="1828800" lvl="3" indent="-457200" algn="just">
              <a:buFont typeface="+mj-lt"/>
              <a:buAutoNum type="arabicPeriod"/>
            </a:pPr>
            <a:r>
              <a:rPr lang="sr-Cyrl-RS" dirty="0" smtClean="0"/>
              <a:t>Репродукцију или обнављање</a:t>
            </a:r>
          </a:p>
          <a:p>
            <a:pPr marL="1828800" lvl="3" indent="-457200" algn="just">
              <a:buFont typeface="+mj-lt"/>
              <a:buAutoNum type="arabicPeriod"/>
            </a:pPr>
            <a:r>
              <a:rPr lang="sr-Cyrl-RS" dirty="0" smtClean="0"/>
              <a:t>Рекогницију или препознавање</a:t>
            </a:r>
          </a:p>
          <a:p>
            <a:pPr marL="1371600" lvl="3" indent="0">
              <a:buNone/>
            </a:pPr>
            <a:endParaRPr lang="sr-Cyrl-R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39624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sr-Cyrl-RS" sz="2800" dirty="0" smtClean="0"/>
              <a:t>Да би дошло до било које од ове три функције, памћењу треба да предходи учење, било да је то намерно и систематско учење или ненамерно или спонтано учење.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870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Репродукција и рекогниција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400" dirty="0" smtClean="0"/>
              <a:t>Репродукција је обнављање, оживљавање једног ранијег доживљаја или онога што смо научили.</a:t>
            </a:r>
          </a:p>
          <a:p>
            <a:pPr algn="just"/>
            <a:r>
              <a:rPr lang="sr-Cyrl-RS" sz="2400" dirty="0" smtClean="0"/>
              <a:t>Рекогниција је препознавање раније наученог градива као познатог, али кад долази до рекогниције градиво не мора да буде у тој мери научено да би могло да дође до репродукције.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69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Методе испитивања памћења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400" dirty="0" smtClean="0"/>
              <a:t>Први се експериментално бавио испитивањем памћења немачки психолог Херман Ебингхаус. </a:t>
            </a:r>
            <a:endParaRPr lang="sr-Cyrl-RS" sz="2400" dirty="0"/>
          </a:p>
          <a:p>
            <a:pPr algn="just"/>
            <a:r>
              <a:rPr lang="sr-Cyrl-RS" sz="2400" dirty="0" smtClean="0"/>
              <a:t>Постоје четири методе испитивања:</a:t>
            </a:r>
          </a:p>
          <a:p>
            <a:pPr marL="1828800" lvl="3" indent="-457200" algn="just">
              <a:buFont typeface="+mj-lt"/>
              <a:buAutoNum type="arabicPeriod"/>
            </a:pPr>
            <a:r>
              <a:rPr lang="sr-Cyrl-RS" dirty="0" smtClean="0"/>
              <a:t>Метод уштеде</a:t>
            </a:r>
          </a:p>
          <a:p>
            <a:pPr marL="1828800" lvl="3" indent="-457200" algn="just">
              <a:buFont typeface="+mj-lt"/>
              <a:buAutoNum type="arabicPeriod"/>
            </a:pPr>
            <a:r>
              <a:rPr lang="sr-Cyrl-RS" dirty="0" smtClean="0"/>
              <a:t>Метод репродукције</a:t>
            </a:r>
          </a:p>
          <a:p>
            <a:pPr marL="1828800" lvl="3" indent="-457200" algn="just">
              <a:buFont typeface="+mj-lt"/>
              <a:buAutoNum type="arabicPeriod"/>
            </a:pPr>
            <a:r>
              <a:rPr lang="sr-Cyrl-RS" dirty="0" smtClean="0"/>
              <a:t>Метод реконструкције</a:t>
            </a:r>
          </a:p>
          <a:p>
            <a:pPr marL="1828800" lvl="3" indent="-457200" algn="just">
              <a:buFont typeface="+mj-lt"/>
              <a:buAutoNum type="arabicPeriod"/>
            </a:pPr>
            <a:r>
              <a:rPr lang="sr-Cyrl-RS" dirty="0" smtClean="0"/>
              <a:t>Метод реконгнације или препознавања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53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З</a:t>
            </a:r>
            <a:r>
              <a:rPr lang="sr-Cyrl-RS" dirty="0" smtClean="0"/>
              <a:t>аборављање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400" dirty="0" smtClean="0"/>
              <a:t>Заборављање је појава супротна памћењу. Чим престане учење неког градива почиње његово заборављање. Ебингхаус је такође био први научник који је експериментално испитивао заборављање. Он је испитивао сам ток заборављања и утврдио је да заборављање није није процес који једнаким темпом напредује од тренутка кад је учење престало па до тренутка кад је градиво у потпуности заборављено.</a:t>
            </a:r>
          </a:p>
        </p:txBody>
      </p:sp>
    </p:spTree>
    <p:extLst>
      <p:ext uri="{BB962C8B-B14F-4D97-AF65-F5344CB8AC3E}">
        <p14:creationId xmlns:p14="http://schemas.microsoft.com/office/powerpoint/2010/main" xmlns="" val="35235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/>
              <a:t>Испитујући износ заборава после одређеног времена, Ебингхаус је утврдио да је после 20 минута заборављено 42%, а запамћено 58% градива. После једног часа задржано је 44%, а 56% ученог градива је заборављено. После 9 часова задржано је 36%, а после једног дана 34%, после два дана 28%, после 6 дана 25%, а после месец дана 21% наученог градива.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528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914400"/>
            <a:ext cx="7208352" cy="4419600"/>
          </a:xfrm>
        </p:spPr>
      </p:pic>
    </p:spTree>
    <p:extLst>
      <p:ext uri="{BB962C8B-B14F-4D97-AF65-F5344CB8AC3E}">
        <p14:creationId xmlns:p14="http://schemas.microsoft.com/office/powerpoint/2010/main" xmlns="" val="7121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5715000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/>
              <a:t>Каснија испитивања тока заборављања смисаоног материјала показала су да се смисаони материјал спорије заборавља од бесмиленог.Она зависи од метода учења,од природе материјала који се учи и од неких других чинилаца.Ипак сва испитивања овог проблема показала су да је заборављање  у почетку брзо, а касније је све спорије и спорије.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264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133</TotalTime>
  <Words>1011</Words>
  <Application>Microsoft Office PowerPoint</Application>
  <PresentationFormat>On-screen Show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Technic</vt:lpstr>
      <vt:lpstr>Памћење и заборављање</vt:lpstr>
      <vt:lpstr>Појам памћења и заборављања</vt:lpstr>
      <vt:lpstr>Функције памћења</vt:lpstr>
      <vt:lpstr>Репродукција и рекогниција</vt:lpstr>
      <vt:lpstr>Методе испитивања памћења</vt:lpstr>
      <vt:lpstr>Заборављање</vt:lpstr>
      <vt:lpstr>Slide 7</vt:lpstr>
      <vt:lpstr>Slide 8</vt:lpstr>
      <vt:lpstr>Slide 9</vt:lpstr>
      <vt:lpstr>Slide 10</vt:lpstr>
      <vt:lpstr>Узроци заборављања</vt:lpstr>
      <vt:lpstr>Slide 12</vt:lpstr>
      <vt:lpstr>Ретроактивна инхибиција </vt:lpstr>
      <vt:lpstr>Фактори који утичу на величину ретроактивне инхибиције</vt:lpstr>
      <vt:lpstr>Slide 15</vt:lpstr>
      <vt:lpstr>Slide 16</vt:lpstr>
      <vt:lpstr>Памћење и заборављање различитих врста градива</vt:lpstr>
      <vt:lpstr>Slide 18</vt:lpstr>
      <vt:lpstr>Методе учења и трајање наученог</vt:lpstr>
      <vt:lpstr>Slide 20</vt:lpstr>
      <vt:lpstr>Slide 21</vt:lpstr>
      <vt:lpstr>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Памћење и заборављање</dc:title>
  <dc:creator>Jovana Petrovic</dc:creator>
  <cp:lastModifiedBy>Slavica</cp:lastModifiedBy>
  <cp:revision>15</cp:revision>
  <dcterms:created xsi:type="dcterms:W3CDTF">2019-03-07T08:47:38Z</dcterms:created>
  <dcterms:modified xsi:type="dcterms:W3CDTF">2019-05-22T12:44:13Z</dcterms:modified>
</cp:coreProperties>
</file>