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64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9AED2-FE6E-456D-B60C-6F1D6FF5E27A}" type="datetimeFigureOut">
              <a:rPr lang="en-GB" smtClean="0"/>
              <a:pPr/>
              <a:t>22/05/2019</a:t>
            </a:fld>
            <a:endParaRPr lang="en-GB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FEB3-7CF0-431A-BF62-2FE88F215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/>
          </a:bodyPr>
          <a:lstStyle/>
          <a:p>
            <a:r>
              <a:rPr lang="sr-Latn-RS" sz="6000" dirty="0"/>
              <a:t>TRANSFER UČENJA</a:t>
            </a:r>
            <a:endParaRPr lang="en-GB" sz="6000" dirty="0"/>
          </a:p>
        </p:txBody>
      </p:sp>
      <p:sp>
        <p:nvSpPr>
          <p:cNvPr id="1048587" name="TextBox 3"/>
          <p:cNvSpPr txBox="1"/>
          <p:nvPr/>
        </p:nvSpPr>
        <p:spPr>
          <a:xfrm>
            <a:off x="3203848" y="20624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/>
              <a:t>Pedagoška psihologija</a:t>
            </a:r>
            <a:endParaRPr lang="en-GB" b="1" dirty="0"/>
          </a:p>
        </p:txBody>
      </p:sp>
      <p:sp>
        <p:nvSpPr>
          <p:cNvPr id="1048588" name="TextBox 4"/>
          <p:cNvSpPr txBox="1"/>
          <p:nvPr/>
        </p:nvSpPr>
        <p:spPr>
          <a:xfrm>
            <a:off x="395536" y="494116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Kostić Marija 1V-001</a:t>
            </a:r>
          </a:p>
          <a:p>
            <a:r>
              <a:rPr lang="sr-Latn-RS" dirty="0"/>
              <a:t>Kajkuš Emilija 1V-015</a:t>
            </a:r>
          </a:p>
          <a:p>
            <a:r>
              <a:rPr lang="sr-Latn-RS" dirty="0"/>
              <a:t>Valentina Rakić 1V-052</a:t>
            </a:r>
          </a:p>
          <a:p>
            <a:r>
              <a:rPr lang="sr-Latn-RS" dirty="0"/>
              <a:t>Anita </a:t>
            </a:r>
            <a:r>
              <a:rPr lang="en-US" dirty="0"/>
              <a:t>R</a:t>
            </a:r>
            <a:r>
              <a:rPr lang="sr-Latn-RS" dirty="0"/>
              <a:t>adisavljević 1V-035</a:t>
            </a:r>
            <a:endParaRPr lang="en-GB" dirty="0"/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2661A7D3-0CF9-244A-86EC-832C70033E15}"/>
              </a:ext>
            </a:extLst>
          </p:cNvPr>
          <p:cNvSpPr txBox="1"/>
          <p:nvPr/>
        </p:nvSpPr>
        <p:spPr>
          <a:xfrm rot="10800000" flipV="1">
            <a:off x="5524500" y="4941168"/>
            <a:ext cx="5388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/>
              <a:t>Profesor:  Slavica Pavličević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Faktori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negativno</a:t>
            </a:r>
            <a:r>
              <a:rPr lang="en-GB" dirty="0"/>
              <a:t> </a:t>
            </a:r>
            <a:r>
              <a:rPr lang="en-GB" dirty="0" err="1"/>
              <a:t>utiču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transfer</a:t>
            </a: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44"/>
          </a:bodyPr>
          <a:lstStyle/>
          <a:p>
            <a:r>
              <a:rPr lang="vi-VN" dirty="0">
                <a:latin typeface="Calibri" pitchFamily="34" charset="0"/>
              </a:rPr>
              <a:t>Mehanizacija u rešavanju problema –</a:t>
            </a:r>
            <a:r>
              <a:rPr lang="sr-Latn-RS" dirty="0">
                <a:latin typeface="Calibri" pitchFamily="34" charset="0"/>
              </a:rPr>
              <a:t> </a:t>
            </a:r>
            <a:r>
              <a:rPr lang="vi-VN" dirty="0">
                <a:latin typeface="Calibri" pitchFamily="34" charset="0"/>
              </a:rPr>
              <a:t>mehanička primena naučenih principa bez</a:t>
            </a:r>
            <a:r>
              <a:rPr lang="sr-Latn-RS" dirty="0">
                <a:latin typeface="Calibri" pitchFamily="34" charset="0"/>
              </a:rPr>
              <a:t> </a:t>
            </a:r>
            <a:r>
              <a:rPr lang="vi-VN" dirty="0">
                <a:latin typeface="Calibri" pitchFamily="34" charset="0"/>
              </a:rPr>
              <a:t>uviđanja novih aspekata situacije koji su</a:t>
            </a:r>
            <a:r>
              <a:rPr lang="sr-Latn-RS" dirty="0">
                <a:latin typeface="Calibri" pitchFamily="34" charset="0"/>
              </a:rPr>
              <a:t> </a:t>
            </a:r>
            <a:r>
              <a:rPr lang="vi-VN" dirty="0">
                <a:latin typeface="Calibri" pitchFamily="34" charset="0"/>
              </a:rPr>
              <a:t>različiti u odnosu na predhodnu</a:t>
            </a:r>
            <a:endParaRPr lang="sr-Latn-RS" dirty="0">
              <a:latin typeface="Calibri" pitchFamily="34" charset="0"/>
            </a:endParaRPr>
          </a:p>
          <a:p>
            <a:r>
              <a:rPr lang="en-GB" dirty="0" err="1">
                <a:latin typeface="Calibri" pitchFamily="34" charset="0"/>
              </a:rPr>
              <a:t>Pogrešna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direkcija</a:t>
            </a:r>
            <a:r>
              <a:rPr lang="en-GB" dirty="0">
                <a:latin typeface="Calibri" pitchFamily="34" charset="0"/>
              </a:rPr>
              <a:t> u </a:t>
            </a:r>
            <a:r>
              <a:rPr lang="en-GB" dirty="0" err="1">
                <a:latin typeface="Calibri" pitchFamily="34" charset="0"/>
              </a:rPr>
              <a:t>mišljenju</a:t>
            </a:r>
            <a:endParaRPr lang="sr-Latn-RS" dirty="0">
              <a:latin typeface="Calibri" pitchFamily="34" charset="0"/>
            </a:endParaRPr>
          </a:p>
          <a:p>
            <a:r>
              <a:rPr lang="en-GB" dirty="0" err="1">
                <a:latin typeface="Calibri" pitchFamily="34" charset="0"/>
              </a:rPr>
              <a:t>Funkcionalna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fiksiranost</a:t>
            </a:r>
            <a:r>
              <a:rPr lang="en-GB" dirty="0">
                <a:latin typeface="Calibri" pitchFamily="34" charset="0"/>
              </a:rPr>
              <a:t> – </a:t>
            </a:r>
            <a:r>
              <a:rPr lang="en-GB" dirty="0" err="1">
                <a:latin typeface="Calibri" pitchFamily="34" charset="0"/>
              </a:rPr>
              <a:t>ako</a:t>
            </a:r>
            <a:r>
              <a:rPr lang="en-GB" dirty="0">
                <a:latin typeface="Calibri" pitchFamily="34" charset="0"/>
              </a:rPr>
              <a:t> se </a:t>
            </a:r>
            <a:r>
              <a:rPr lang="en-GB" dirty="0" err="1">
                <a:latin typeface="Calibri" pitchFamily="34" charset="0"/>
              </a:rPr>
              <a:t>upotreba</a:t>
            </a:r>
            <a:r>
              <a:rPr lang="en-GB" dirty="0">
                <a:latin typeface="Calibri" pitchFamily="34" charset="0"/>
              </a:rPr>
              <a:t> i</a:t>
            </a:r>
            <a:r>
              <a:rPr lang="sr-Latn-RS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funkcija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nekog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predmeta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ili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pojave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posmatra</a:t>
            </a:r>
            <a:r>
              <a:rPr lang="sr-Latn-RS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rigidno</a:t>
            </a:r>
            <a:r>
              <a:rPr lang="en-GB" dirty="0">
                <a:latin typeface="Calibri" pitchFamily="34" charset="0"/>
              </a:rPr>
              <a:t> (</a:t>
            </a:r>
            <a:r>
              <a:rPr lang="en-GB" dirty="0" err="1">
                <a:latin typeface="Calibri" pitchFamily="34" charset="0"/>
              </a:rPr>
              <a:t>kroz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samo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jednu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mogućnos</a:t>
            </a:r>
            <a:r>
              <a:rPr lang="en-GB" dirty="0" err="1"/>
              <a:t>t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Problemi transfera</a:t>
            </a:r>
            <a:endParaRPr lang="en-GB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sr-Latn-RS" dirty="0"/>
              <a:t>R</a:t>
            </a:r>
            <a:r>
              <a:rPr lang="en-GB" dirty="0" err="1"/>
              <a:t>azvijanje</a:t>
            </a:r>
            <a:r>
              <a:rPr lang="en-GB" dirty="0"/>
              <a:t> p</a:t>
            </a:r>
            <a:r>
              <a:rPr lang="sr-Latn-RS" dirty="0"/>
              <a:t>sihičkih</a:t>
            </a:r>
            <a:r>
              <a:rPr lang="en-GB" dirty="0"/>
              <a:t> </a:t>
            </a:r>
            <a:r>
              <a:rPr lang="en-GB" dirty="0" err="1"/>
              <a:t>funkcija</a:t>
            </a:r>
            <a:r>
              <a:rPr lang="sr-Latn-RS" dirty="0"/>
              <a:t>.</a:t>
            </a:r>
          </a:p>
          <a:p>
            <a:pPr marL="514350" indent="-514350">
              <a:buNone/>
            </a:pPr>
            <a:r>
              <a:rPr lang="sr-Latn-RS" dirty="0"/>
              <a:t>Uspešne metode rada mogu se sticati spontano i </a:t>
            </a:r>
          </a:p>
          <a:p>
            <a:pPr marL="514350" indent="-514350">
              <a:buNone/>
            </a:pPr>
            <a:r>
              <a:rPr lang="sr-Latn-RS" dirty="0"/>
              <a:t>neprimetno u toku obavljanja određene aktivnosti 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None/>
            </a:pPr>
            <a:r>
              <a:rPr lang="sr-Latn-RS" dirty="0"/>
              <a:t>Prosto obavljanje aktivnosti može da doprinese </a:t>
            </a:r>
          </a:p>
          <a:p>
            <a:pPr marL="514350" indent="-514350">
              <a:buNone/>
            </a:pPr>
            <a:r>
              <a:rPr lang="sr-Latn-RS" dirty="0"/>
              <a:t>razvijanju nekih sposobnosti u širokom obimu.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None/>
            </a:pPr>
            <a:r>
              <a:rPr lang="sr-Latn-RS" dirty="0"/>
              <a:t>Više se postiže kada se sistematski i planski razvijaju </a:t>
            </a:r>
          </a:p>
          <a:p>
            <a:pPr marL="514350" indent="-514350">
              <a:buNone/>
            </a:pPr>
            <a:r>
              <a:rPr lang="sr-Latn-RS" dirty="0"/>
              <a:t>određene intelektualne veštine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None/>
            </a:pPr>
            <a:r>
              <a:rPr lang="pl-PL" dirty="0"/>
              <a:t>2. Primena znajna u novim situacija</a:t>
            </a:r>
          </a:p>
          <a:p>
            <a:pPr marL="0" indent="0">
              <a:buNone/>
            </a:pPr>
            <a:r>
              <a:rPr lang="pl-PL" dirty="0"/>
              <a:t>Uslovi: </a:t>
            </a:r>
          </a:p>
          <a:p>
            <a:r>
              <a:rPr lang="en-GB" dirty="0" err="1"/>
              <a:t>karakteristike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znanje</a:t>
            </a:r>
            <a:r>
              <a:rPr lang="en-GB" dirty="0"/>
              <a:t> </a:t>
            </a:r>
            <a:r>
              <a:rPr lang="en-GB" dirty="0" err="1"/>
              <a:t>poseduje</a:t>
            </a:r>
            <a:endParaRPr lang="sr-Latn-RS" dirty="0"/>
          </a:p>
          <a:p>
            <a:r>
              <a:rPr lang="pl-PL" dirty="0"/>
              <a:t>uslovi kojima je znanje sticano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sr-Latn-RS" dirty="0"/>
              <a:t>k</a:t>
            </a:r>
            <a:r>
              <a:rPr lang="en-US" dirty="0" err="1"/>
              <a:t>oris</a:t>
            </a:r>
            <a:r>
              <a:rPr lang="sr-Latn-RS" dirty="0"/>
              <a:t>ćenje generalizovanih zona</a:t>
            </a:r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Zlatno pravilo</a:t>
            </a:r>
            <a:endParaRPr lang="en-GB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1.</a:t>
            </a:r>
            <a:r>
              <a:rPr lang="sr-Latn-RS" dirty="0"/>
              <a:t> </a:t>
            </a:r>
            <a:r>
              <a:rPr lang="en-GB" dirty="0"/>
              <a:t>Do </a:t>
            </a:r>
            <a:r>
              <a:rPr lang="en-GB" dirty="0" err="1"/>
              <a:t>transfera</a:t>
            </a:r>
            <a:r>
              <a:rPr lang="sr-Latn-RS" dirty="0"/>
              <a:t> se</a:t>
            </a:r>
            <a:r>
              <a:rPr lang="en-GB" dirty="0"/>
              <a:t> ne </a:t>
            </a:r>
            <a:r>
              <a:rPr lang="en-GB" dirty="0" err="1"/>
              <a:t>dolazi</a:t>
            </a:r>
            <a:r>
              <a:rPr lang="en-GB" dirty="0"/>
              <a:t> </a:t>
            </a:r>
            <a:r>
              <a:rPr lang="en-GB" dirty="0" err="1"/>
              <a:t>spontano</a:t>
            </a:r>
            <a:endParaRPr lang="en-GB" dirty="0"/>
          </a:p>
          <a:p>
            <a:endParaRPr lang="en-GB" dirty="0"/>
          </a:p>
          <a:p>
            <a:pPr>
              <a:buNone/>
            </a:pPr>
            <a:r>
              <a:rPr lang="en-GB" dirty="0"/>
              <a:t>2. </a:t>
            </a:r>
            <a:r>
              <a:rPr lang="en-GB" dirty="0" err="1"/>
              <a:t>Učenje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transfer je </a:t>
            </a:r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teorije</a:t>
            </a:r>
            <a:r>
              <a:rPr lang="en-GB" dirty="0"/>
              <a:t> i </a:t>
            </a:r>
            <a:r>
              <a:rPr lang="en-GB" dirty="0" err="1"/>
              <a:t>prakse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transferre</a:t>
            </a:r>
            <a:r>
              <a:rPr lang="sr-Latn-RS" dirty="0"/>
              <a:t> (lat.) – prenositi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GB" dirty="0"/>
              <a:t>Pod </a:t>
            </a:r>
            <a:r>
              <a:rPr lang="en-GB" dirty="0" err="1"/>
              <a:t>transferom</a:t>
            </a:r>
            <a:r>
              <a:rPr lang="en-GB" dirty="0"/>
              <a:t> se </a:t>
            </a:r>
            <a:r>
              <a:rPr lang="en-GB" dirty="0" err="1"/>
              <a:t>podrazumeva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prenošenje</a:t>
            </a:r>
            <a:r>
              <a:rPr lang="en-GB" dirty="0"/>
              <a:t> </a:t>
            </a:r>
            <a:r>
              <a:rPr lang="en-GB" dirty="0" err="1"/>
              <a:t>dejstva</a:t>
            </a:r>
            <a:r>
              <a:rPr lang="en-GB" dirty="0"/>
              <a:t> </a:t>
            </a:r>
            <a:r>
              <a:rPr lang="en-GB" dirty="0" err="1"/>
              <a:t>jednog</a:t>
            </a:r>
            <a:r>
              <a:rPr lang="en-GB" dirty="0"/>
              <a:t> </a:t>
            </a:r>
            <a:r>
              <a:rPr lang="en-GB" dirty="0" err="1"/>
              <a:t>učenja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drugo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učenje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aktivnost</a:t>
            </a:r>
            <a:r>
              <a:rPr lang="en-GB" dirty="0"/>
              <a:t>; to je </a:t>
            </a:r>
            <a:r>
              <a:rPr lang="en-GB" dirty="0" err="1"/>
              <a:t>korišćenje</a:t>
            </a:r>
            <a:r>
              <a:rPr lang="en-GB" dirty="0"/>
              <a:t> </a:t>
            </a:r>
            <a:r>
              <a:rPr lang="en-GB" dirty="0" err="1"/>
              <a:t>ranije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stečenog</a:t>
            </a:r>
            <a:r>
              <a:rPr lang="en-GB" dirty="0"/>
              <a:t> </a:t>
            </a:r>
            <a:r>
              <a:rPr lang="en-GB" dirty="0" err="1"/>
              <a:t>iskustva</a:t>
            </a:r>
            <a:r>
              <a:rPr lang="en-GB" dirty="0"/>
              <a:t> </a:t>
            </a:r>
            <a:r>
              <a:rPr lang="en-GB" dirty="0" err="1"/>
              <a:t>pri</a:t>
            </a:r>
            <a:r>
              <a:rPr lang="en-GB" dirty="0"/>
              <a:t> </a:t>
            </a:r>
            <a:r>
              <a:rPr lang="en-GB" dirty="0" err="1"/>
              <a:t>snalaženju</a:t>
            </a:r>
            <a:r>
              <a:rPr lang="en-GB" dirty="0"/>
              <a:t> u </a:t>
            </a:r>
            <a:r>
              <a:rPr lang="en-GB" dirty="0" err="1"/>
              <a:t>novim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situacijama</a:t>
            </a:r>
            <a:r>
              <a:rPr lang="sr-Latn-RS" dirty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Vrste</a:t>
            </a:r>
            <a:r>
              <a:rPr lang="en-GB" dirty="0"/>
              <a:t> </a:t>
            </a:r>
            <a:r>
              <a:rPr lang="en-GB" dirty="0" err="1"/>
              <a:t>transfera</a:t>
            </a:r>
            <a:endParaRPr lang="en-GB" dirty="0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37323"/>
          </a:xfrm>
        </p:spPr>
        <p:txBody>
          <a:bodyPr/>
          <a:lstStyle/>
          <a:p>
            <a:r>
              <a:rPr lang="sr-Latn-RS" dirty="0"/>
              <a:t>Pozitivan transfer- olakšava učenje</a:t>
            </a:r>
          </a:p>
          <a:p>
            <a:pPr marL="0" indent="0">
              <a:buNone/>
            </a:pPr>
            <a:r>
              <a:rPr lang="sr-Latn-RS" dirty="0"/>
              <a:t>Pozitivan transver nastaje samo kada se uči sa razumevanjem(uvuđanje opštih principa,  metoda i tehnike rešavanja problema)</a:t>
            </a:r>
          </a:p>
          <a:p>
            <a:endParaRPr lang="sr-Latn-RS" dirty="0"/>
          </a:p>
          <a:p>
            <a:r>
              <a:rPr lang="sr-Latn-RS" dirty="0"/>
              <a:t>Negativan transfer- otežava učenje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Transfer se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javiti</a:t>
            </a:r>
            <a:r>
              <a:rPr lang="en-GB" dirty="0"/>
              <a:t>:</a:t>
            </a: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en-GB" dirty="0"/>
              <a:t>U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motornih</a:t>
            </a:r>
            <a:r>
              <a:rPr lang="en-GB" dirty="0"/>
              <a:t> </a:t>
            </a:r>
            <a:r>
              <a:rPr lang="en-GB" dirty="0" err="1"/>
              <a:t>veština</a:t>
            </a:r>
            <a:r>
              <a:rPr lang="en-GB" dirty="0"/>
              <a:t> – </a:t>
            </a:r>
            <a:r>
              <a:rPr lang="en-GB" dirty="0" err="1"/>
              <a:t>bilateralni</a:t>
            </a:r>
            <a:r>
              <a:rPr lang="en-GB" dirty="0"/>
              <a:t> transfer</a:t>
            </a:r>
            <a:r>
              <a:rPr lang="sr-Latn-RS" dirty="0"/>
              <a:t> </a:t>
            </a:r>
            <a:r>
              <a:rPr lang="en-GB" dirty="0"/>
              <a:t>(</a:t>
            </a:r>
            <a:r>
              <a:rPr lang="en-GB" dirty="0" err="1"/>
              <a:t>prenošenje</a:t>
            </a:r>
            <a:r>
              <a:rPr lang="en-GB" dirty="0"/>
              <a:t> </a:t>
            </a:r>
            <a:r>
              <a:rPr lang="en-GB" dirty="0" err="1"/>
              <a:t>izvežbanosti</a:t>
            </a:r>
            <a:r>
              <a:rPr lang="en-GB" dirty="0"/>
              <a:t> </a:t>
            </a:r>
            <a:r>
              <a:rPr lang="en-GB" dirty="0" err="1"/>
              <a:t>jednog</a:t>
            </a:r>
            <a:r>
              <a:rPr lang="en-GB" dirty="0"/>
              <a:t> </a:t>
            </a:r>
            <a:r>
              <a:rPr lang="en-GB" dirty="0" err="1"/>
              <a:t>organa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sr-Latn-RS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simetrični</a:t>
            </a:r>
            <a:r>
              <a:rPr lang="en-GB" dirty="0"/>
              <a:t> organ </a:t>
            </a:r>
            <a:r>
              <a:rPr lang="en-GB" dirty="0" err="1"/>
              <a:t>ljudskog</a:t>
            </a:r>
            <a:r>
              <a:rPr lang="en-GB" dirty="0"/>
              <a:t> </a:t>
            </a:r>
            <a:r>
              <a:rPr lang="en-GB" dirty="0" err="1"/>
              <a:t>tela</a:t>
            </a:r>
            <a:r>
              <a:rPr lang="en-GB" dirty="0"/>
              <a:t>);</a:t>
            </a:r>
          </a:p>
          <a:p>
            <a:endParaRPr lang="en-GB" dirty="0"/>
          </a:p>
          <a:p>
            <a:r>
              <a:rPr lang="en-GB" dirty="0"/>
              <a:t>U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 (</a:t>
            </a:r>
            <a:r>
              <a:rPr lang="en-GB" dirty="0" err="1"/>
              <a:t>pamćenje</a:t>
            </a:r>
            <a:r>
              <a:rPr lang="en-GB" dirty="0"/>
              <a:t>, </a:t>
            </a:r>
            <a:r>
              <a:rPr lang="en-GB" dirty="0" err="1"/>
              <a:t>kritičko</a:t>
            </a:r>
            <a:r>
              <a:rPr lang="sr-Latn-RS" dirty="0"/>
              <a:t> </a:t>
            </a:r>
            <a:r>
              <a:rPr lang="en-GB" dirty="0" err="1"/>
              <a:t>mišljenje</a:t>
            </a:r>
            <a:r>
              <a:rPr lang="en-GB" dirty="0"/>
              <a:t>, </a:t>
            </a:r>
            <a:r>
              <a:rPr lang="en-GB" dirty="0" err="1"/>
              <a:t>socijalna</a:t>
            </a:r>
            <a:r>
              <a:rPr lang="en-GB" dirty="0"/>
              <a:t> </a:t>
            </a:r>
            <a:r>
              <a:rPr lang="en-GB" dirty="0" err="1"/>
              <a:t>inteligencija</a:t>
            </a:r>
            <a:r>
              <a:rPr lang="en-GB" dirty="0"/>
              <a:t>...)</a:t>
            </a:r>
          </a:p>
          <a:p>
            <a:endParaRPr lang="en-GB" dirty="0"/>
          </a:p>
          <a:p>
            <a:r>
              <a:rPr lang="en-GB" dirty="0"/>
              <a:t>U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učenja</a:t>
            </a:r>
            <a:r>
              <a:rPr lang="en-GB" dirty="0"/>
              <a:t> (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usvajanje</a:t>
            </a:r>
            <a:r>
              <a:rPr lang="en-GB" dirty="0"/>
              <a:t> </a:t>
            </a:r>
            <a:r>
              <a:rPr lang="en-GB" dirty="0" err="1"/>
              <a:t>odgovarajućih</a:t>
            </a:r>
            <a:r>
              <a:rPr lang="sr-Latn-RS" dirty="0"/>
              <a:t> </a:t>
            </a:r>
            <a:r>
              <a:rPr lang="en-GB" dirty="0" err="1"/>
              <a:t>metoda</a:t>
            </a:r>
            <a:r>
              <a:rPr lang="en-GB" dirty="0"/>
              <a:t> i </a:t>
            </a:r>
            <a:r>
              <a:rPr lang="en-GB" dirty="0" err="1"/>
              <a:t>tehnika</a:t>
            </a:r>
            <a:r>
              <a:rPr lang="en-GB" dirty="0"/>
              <a:t> </a:t>
            </a:r>
            <a:r>
              <a:rPr lang="en-GB" dirty="0" err="1"/>
              <a:t>usvajanja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Teorije</a:t>
            </a:r>
            <a:r>
              <a:rPr lang="en-GB" dirty="0"/>
              <a:t> </a:t>
            </a:r>
            <a:r>
              <a:rPr lang="en-GB" dirty="0" err="1"/>
              <a:t>transfera</a:t>
            </a:r>
            <a:endParaRPr lang="en-GB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marL="0" indent="0">
              <a:buNone/>
            </a:pPr>
            <a:r>
              <a:rPr lang="vi-VN" sz="3000" dirty="0">
                <a:latin typeface="Calibri" pitchFamily="34" charset="0"/>
              </a:rPr>
              <a:t>Svako učenje ne mora automatski da dovede do</a:t>
            </a:r>
            <a:r>
              <a:rPr lang="sr-Latn-RS" sz="3000" dirty="0">
                <a:latin typeface="Calibri" pitchFamily="34" charset="0"/>
              </a:rPr>
              <a:t> </a:t>
            </a:r>
            <a:r>
              <a:rPr lang="vi-VN" sz="3000" dirty="0">
                <a:latin typeface="Calibri" pitchFamily="34" charset="0"/>
              </a:rPr>
              <a:t>transfera</a:t>
            </a:r>
            <a:r>
              <a:rPr lang="sr-Latn-RS" sz="3000" dirty="0">
                <a:latin typeface="Calibri" pitchFamily="34" charset="0"/>
              </a:rPr>
              <a:t>, </a:t>
            </a:r>
            <a:r>
              <a:rPr lang="vi-VN" sz="3000" dirty="0">
                <a:latin typeface="Calibri" pitchFamily="34" charset="0"/>
              </a:rPr>
              <a:t>postoje određeni uslovi koji utiču na to</a:t>
            </a:r>
            <a:r>
              <a:rPr lang="sr-Latn-RS" sz="3000" dirty="0">
                <a:latin typeface="Calibri" pitchFamily="34" charset="0"/>
              </a:rPr>
              <a:t> </a:t>
            </a:r>
            <a:r>
              <a:rPr lang="vi-VN" sz="3000" dirty="0">
                <a:latin typeface="Calibri" pitchFamily="34" charset="0"/>
              </a:rPr>
              <a:t>da li će se transfer pojaviti</a:t>
            </a:r>
            <a:r>
              <a:rPr lang="sr-Latn-RS" sz="3000" dirty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sr-Latn-RS" sz="3000" dirty="0"/>
          </a:p>
          <a:p>
            <a:pPr marL="0" indent="0">
              <a:buNone/>
            </a:pPr>
            <a:r>
              <a:rPr lang="sr-Latn-RS" sz="3000" dirty="0"/>
              <a:t>Postoje tri teorije transfera:</a:t>
            </a:r>
          </a:p>
          <a:p>
            <a:pPr marL="0" indent="0">
              <a:buNone/>
            </a:pPr>
            <a:endParaRPr lang="sr-Latn-RS" sz="3000" dirty="0"/>
          </a:p>
          <a:p>
            <a:r>
              <a:rPr lang="sr-Latn-RS" sz="3000" dirty="0"/>
              <a:t>Teorija formalne discipline</a:t>
            </a:r>
          </a:p>
          <a:p>
            <a:pPr marL="0" indent="0">
              <a:buNone/>
            </a:pPr>
            <a:endParaRPr lang="sr-Latn-RS" sz="3000" dirty="0"/>
          </a:p>
          <a:p>
            <a:r>
              <a:rPr lang="sr-Latn-RS" sz="3000" dirty="0"/>
              <a:t>Teorija identičnih elemenata (komponenata)</a:t>
            </a:r>
          </a:p>
          <a:p>
            <a:pPr marL="0" indent="0">
              <a:buNone/>
            </a:pPr>
            <a:endParaRPr lang="sr-Latn-RS" sz="3000" dirty="0"/>
          </a:p>
          <a:p>
            <a:r>
              <a:rPr lang="sr-Latn-RS" sz="3000" dirty="0"/>
              <a:t>Teorija generalizacije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Teorija formalne discipline</a:t>
            </a:r>
            <a:endParaRPr lang="en-GB" dirty="0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36504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Naporno učenje i vežbanje uslovljavaju razvoj mentalnh sposobnosti (učenje latinskog jezika jer pospešuje mišljenje i pamćenje).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/>
            </a:r>
            <a:br>
              <a:rPr lang="sr-Latn-RS" dirty="0"/>
            </a:br>
            <a:r>
              <a:rPr lang="en-GB" dirty="0" err="1"/>
              <a:t>Teorija</a:t>
            </a:r>
            <a:r>
              <a:rPr lang="en-GB" dirty="0"/>
              <a:t> </a:t>
            </a:r>
            <a:r>
              <a:rPr lang="en-GB" dirty="0" err="1"/>
              <a:t>identičnih</a:t>
            </a:r>
            <a:r>
              <a:rPr lang="en-GB" dirty="0"/>
              <a:t> </a:t>
            </a:r>
            <a:r>
              <a:rPr lang="en-GB" dirty="0" err="1"/>
              <a:t>elemenata</a:t>
            </a:r>
            <a:r>
              <a:rPr lang="en-GB" dirty="0"/>
              <a:t> (</a:t>
            </a:r>
            <a:r>
              <a:rPr lang="en-GB" dirty="0" err="1"/>
              <a:t>komponenata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Tvrdnja da transfer danas postoji samo između sličnih situacija.</a:t>
            </a:r>
          </a:p>
          <a:p>
            <a:pPr marL="0" indent="0">
              <a:buNone/>
            </a:pPr>
            <a:r>
              <a:rPr lang="sr-Latn-RS" dirty="0"/>
              <a:t>Transfer je veći što više ima zajedničkih elemenata.</a:t>
            </a:r>
          </a:p>
          <a:p>
            <a:pPr marL="0" indent="0">
              <a:buNone/>
            </a:pPr>
            <a:r>
              <a:rPr lang="en-GB" dirty="0" err="1"/>
              <a:t>Škola</a:t>
            </a:r>
            <a:r>
              <a:rPr lang="en-GB" dirty="0"/>
              <a:t> </a:t>
            </a:r>
            <a:r>
              <a:rPr lang="en-GB" dirty="0" err="1"/>
              <a:t>treba</a:t>
            </a:r>
            <a:r>
              <a:rPr lang="en-GB" dirty="0"/>
              <a:t> da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sličnija</a:t>
            </a:r>
            <a:r>
              <a:rPr lang="en-GB" dirty="0"/>
              <a:t> </a:t>
            </a:r>
            <a:r>
              <a:rPr lang="en-GB" dirty="0" err="1"/>
              <a:t>realnom</a:t>
            </a:r>
            <a:r>
              <a:rPr lang="en-GB" dirty="0"/>
              <a:t> </a:t>
            </a:r>
            <a:r>
              <a:rPr lang="en-GB" dirty="0" err="1"/>
              <a:t>životu</a:t>
            </a:r>
            <a:r>
              <a:rPr lang="en-GB" dirty="0"/>
              <a:t> – “</a:t>
            </a:r>
            <a:r>
              <a:rPr lang="en-GB" dirty="0" err="1"/>
              <a:t>društvo</a:t>
            </a:r>
            <a:r>
              <a:rPr lang="en-GB" dirty="0"/>
              <a:t> u</a:t>
            </a:r>
            <a:r>
              <a:rPr lang="sr-Latn-RS" dirty="0"/>
              <a:t> </a:t>
            </a:r>
            <a:r>
              <a:rPr lang="en-GB" dirty="0" err="1"/>
              <a:t>malom</a:t>
            </a:r>
            <a:r>
              <a:rPr lang="en-GB" dirty="0"/>
              <a:t>”</a:t>
            </a:r>
            <a:r>
              <a:rPr lang="sr-Latn-RS" dirty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Teorija</a:t>
            </a:r>
            <a:r>
              <a:rPr lang="en-GB" dirty="0"/>
              <a:t> </a:t>
            </a:r>
            <a:r>
              <a:rPr lang="en-GB" dirty="0" err="1"/>
              <a:t>generalizacije</a:t>
            </a:r>
            <a:endParaRPr lang="en-GB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err="1"/>
              <a:t>S</a:t>
            </a:r>
            <a:r>
              <a:rPr lang="en-GB" dirty="0"/>
              <a:t>a </a:t>
            </a:r>
            <a:r>
              <a:rPr lang="en-GB" dirty="0" err="1"/>
              <a:t>učenja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jedne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sr-Latn-RS" dirty="0"/>
              <a:t> </a:t>
            </a:r>
            <a:r>
              <a:rPr lang="en-GB" dirty="0" err="1"/>
              <a:t>prenose</a:t>
            </a:r>
            <a:r>
              <a:rPr lang="en-GB" dirty="0"/>
              <a:t> se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učenje</a:t>
            </a:r>
            <a:r>
              <a:rPr lang="en-GB" dirty="0"/>
              <a:t> u </a:t>
            </a:r>
            <a:r>
              <a:rPr lang="en-GB" dirty="0" err="1"/>
              <a:t>drugoj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opšti</a:t>
            </a:r>
            <a:r>
              <a:rPr lang="sr-Latn-RS" dirty="0"/>
              <a:t> </a:t>
            </a:r>
            <a:r>
              <a:rPr lang="en-GB" dirty="0" err="1"/>
              <a:t>principi</a:t>
            </a:r>
            <a:r>
              <a:rPr lang="en-GB" dirty="0"/>
              <a:t>, </a:t>
            </a:r>
            <a:r>
              <a:rPr lang="en-GB" dirty="0" err="1"/>
              <a:t>uopštena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, </a:t>
            </a:r>
            <a:r>
              <a:rPr lang="en-GB" dirty="0" err="1"/>
              <a:t>metode</a:t>
            </a:r>
            <a:r>
              <a:rPr lang="en-GB" dirty="0"/>
              <a:t> i </a:t>
            </a:r>
            <a:r>
              <a:rPr lang="en-GB" dirty="0" err="1"/>
              <a:t>tehnike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sr-Latn-RS" dirty="0"/>
              <a:t>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Pri učenju ne prenose se elementi već se prenoe uopštena znanja i principi.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Činioci koji pozitivno utiču na transfer</a:t>
            </a:r>
            <a:endParaRPr lang="en-GB" dirty="0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err="1"/>
              <a:t>Visoke</a:t>
            </a:r>
            <a:r>
              <a:rPr lang="en-GB" sz="2000" dirty="0"/>
              <a:t> </a:t>
            </a:r>
            <a:r>
              <a:rPr lang="en-GB" sz="2000" dirty="0" err="1"/>
              <a:t>intelektualne</a:t>
            </a:r>
            <a:r>
              <a:rPr lang="en-GB" sz="2000" dirty="0"/>
              <a:t> </a:t>
            </a:r>
            <a:r>
              <a:rPr lang="en-GB" sz="2000" dirty="0" err="1"/>
              <a:t>sposobnosti</a:t>
            </a:r>
            <a:r>
              <a:rPr lang="en-GB" sz="2000" dirty="0"/>
              <a:t> – u </a:t>
            </a:r>
            <a:r>
              <a:rPr lang="en-GB" sz="2000" dirty="0" err="1"/>
              <a:t>oblasti</a:t>
            </a:r>
            <a:r>
              <a:rPr lang="sr-Latn-RS" sz="2000" dirty="0"/>
              <a:t> </a:t>
            </a:r>
            <a:r>
              <a:rPr lang="en-GB" sz="2000" dirty="0" err="1"/>
              <a:t>apstraktnih</a:t>
            </a:r>
            <a:r>
              <a:rPr lang="en-GB" sz="2000" dirty="0"/>
              <a:t> </a:t>
            </a:r>
            <a:r>
              <a:rPr lang="en-GB" sz="2000" dirty="0" err="1"/>
              <a:t>saznanja</a:t>
            </a:r>
            <a:r>
              <a:rPr lang="en-GB" sz="2000" dirty="0"/>
              <a:t> transfer je </a:t>
            </a:r>
            <a:r>
              <a:rPr lang="en-GB" sz="2000" dirty="0" err="1"/>
              <a:t>najveći</a:t>
            </a:r>
            <a:r>
              <a:rPr lang="en-GB" sz="2000" dirty="0"/>
              <a:t> </a:t>
            </a:r>
            <a:r>
              <a:rPr lang="en-GB" sz="2000" dirty="0" err="1"/>
              <a:t>kod</a:t>
            </a:r>
            <a:r>
              <a:rPr lang="sr-Latn-RS" sz="2000" dirty="0"/>
              <a:t> </a:t>
            </a:r>
            <a:r>
              <a:rPr lang="en-GB" sz="2000" dirty="0" err="1"/>
              <a:t>inteligentnih</a:t>
            </a:r>
            <a:r>
              <a:rPr lang="en-GB" sz="2000" dirty="0"/>
              <a:t> </a:t>
            </a:r>
            <a:r>
              <a:rPr lang="en-GB" sz="2000" dirty="0" err="1"/>
              <a:t>učenika</a:t>
            </a:r>
            <a:r>
              <a:rPr lang="sr-Latn-RS" sz="2000" dirty="0"/>
              <a:t>.</a:t>
            </a:r>
          </a:p>
          <a:p>
            <a:pPr marL="0" indent="0">
              <a:buNone/>
            </a:pPr>
            <a:endParaRPr lang="sr-Latn-RS" sz="1400" dirty="0"/>
          </a:p>
          <a:p>
            <a:pPr marL="0" indent="0">
              <a:buNone/>
            </a:pPr>
            <a:r>
              <a:rPr lang="vi-VN" sz="2000" dirty="0">
                <a:latin typeface="Calibri" pitchFamily="34" charset="0"/>
              </a:rPr>
              <a:t>Metode učenja i podučavanja:</a:t>
            </a:r>
          </a:p>
          <a:p>
            <a:r>
              <a:rPr lang="vi-VN" sz="2000" dirty="0">
                <a:latin typeface="Calibri" pitchFamily="34" charset="0"/>
              </a:rPr>
              <a:t>Učenje sa razumevanjem</a:t>
            </a:r>
          </a:p>
          <a:p>
            <a:r>
              <a:rPr lang="vi-VN" sz="2000" dirty="0">
                <a:latin typeface="Calibri" pitchFamily="34" charset="0"/>
              </a:rPr>
              <a:t>Uopštavanje naučenih principa</a:t>
            </a:r>
          </a:p>
          <a:p>
            <a:r>
              <a:rPr lang="vi-VN" sz="2000" dirty="0">
                <a:latin typeface="Calibri" pitchFamily="34" charset="0"/>
              </a:rPr>
              <a:t>Ukazivanje na što veći broj primera u kojima se opšti princip</a:t>
            </a:r>
          </a:p>
          <a:p>
            <a:pPr marL="0" indent="0">
              <a:buNone/>
            </a:pPr>
            <a:r>
              <a:rPr lang="vi-VN" sz="2000" dirty="0">
                <a:latin typeface="Calibri" pitchFamily="34" charset="0"/>
              </a:rPr>
              <a:t>može primeniti (stvaranje veze između teorije i prakse)</a:t>
            </a:r>
          </a:p>
          <a:p>
            <a:r>
              <a:rPr lang="vi-VN" sz="2000" dirty="0">
                <a:latin typeface="Calibri" pitchFamily="34" charset="0"/>
              </a:rPr>
              <a:t>Stvoriti kod učenika naviku traženja povezanosti između</a:t>
            </a:r>
          </a:p>
          <a:p>
            <a:pPr marL="0" indent="0">
              <a:buNone/>
            </a:pPr>
            <a:r>
              <a:rPr lang="vi-VN" sz="2000" dirty="0">
                <a:latin typeface="Calibri" pitchFamily="34" charset="0"/>
              </a:rPr>
              <a:t>različitih oblasti</a:t>
            </a:r>
          </a:p>
          <a:p>
            <a:r>
              <a:rPr lang="vi-VN" sz="2000" dirty="0">
                <a:latin typeface="Calibri" pitchFamily="34" charset="0"/>
              </a:rPr>
              <a:t>Stvoriti kod učenika naviku da se u rešavanju problema</a:t>
            </a:r>
          </a:p>
          <a:p>
            <a:pPr marL="0" indent="0">
              <a:buNone/>
            </a:pPr>
            <a:r>
              <a:rPr lang="vi-VN" sz="2000" dirty="0">
                <a:latin typeface="Calibri" pitchFamily="34" charset="0"/>
              </a:rPr>
              <a:t>koriste ranije usvojena znanja</a:t>
            </a:r>
          </a:p>
          <a:p>
            <a:pPr marL="0" indent="0">
              <a:buNone/>
            </a:pPr>
            <a:endParaRPr lang="vi-VN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484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TRANSFER UČENJA</vt:lpstr>
      <vt:lpstr>Slide 2</vt:lpstr>
      <vt:lpstr>Vrste transfera</vt:lpstr>
      <vt:lpstr>Transfer se može javiti:</vt:lpstr>
      <vt:lpstr>Teorije transfera</vt:lpstr>
      <vt:lpstr>Teorija formalne discipline</vt:lpstr>
      <vt:lpstr>  Teorija identičnih elemenata (komponenata)  </vt:lpstr>
      <vt:lpstr>Teorija generalizacije</vt:lpstr>
      <vt:lpstr>Činioci koji pozitivno utiču na transfer</vt:lpstr>
      <vt:lpstr>Faktori koji negativno utiču na transfer</vt:lpstr>
      <vt:lpstr>Problemi transfera</vt:lpstr>
      <vt:lpstr>Zlatno pravilo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 UČENJA</dc:title>
  <dc:creator>Stefan Jankovic</dc:creator>
  <cp:lastModifiedBy>Slavica</cp:lastModifiedBy>
  <cp:revision>7</cp:revision>
  <dcterms:created xsi:type="dcterms:W3CDTF">2019-03-31T16:33:55Z</dcterms:created>
  <dcterms:modified xsi:type="dcterms:W3CDTF">2019-05-22T11:16:44Z</dcterms:modified>
</cp:coreProperties>
</file>